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83" r:id="rId3"/>
    <p:sldId id="368" r:id="rId4"/>
    <p:sldId id="453" r:id="rId5"/>
    <p:sldId id="384" r:id="rId6"/>
    <p:sldId id="387" r:id="rId7"/>
    <p:sldId id="388" r:id="rId8"/>
    <p:sldId id="389" r:id="rId9"/>
    <p:sldId id="444" r:id="rId10"/>
    <p:sldId id="390" r:id="rId11"/>
    <p:sldId id="445" r:id="rId12"/>
    <p:sldId id="392" r:id="rId13"/>
    <p:sldId id="451" r:id="rId14"/>
    <p:sldId id="452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498" r:id="rId60"/>
    <p:sldId id="499" r:id="rId61"/>
    <p:sldId id="500" r:id="rId62"/>
    <p:sldId id="501" r:id="rId63"/>
    <p:sldId id="502" r:id="rId64"/>
    <p:sldId id="503" r:id="rId65"/>
    <p:sldId id="504" r:id="rId66"/>
    <p:sldId id="505" r:id="rId67"/>
    <p:sldId id="506" r:id="rId68"/>
    <p:sldId id="507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-560" y="-56"/>
      </p:cViewPr>
      <p:guideLst>
        <p:guide orient="horz" pos="2183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7071" y="28833"/>
            <a:ext cx="12117858" cy="6800334"/>
          </a:xfrm>
          <a:prstGeom prst="rect">
            <a:avLst/>
          </a:prstGeom>
          <a:noFill/>
          <a:ln w="698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/>
                </a:gs>
                <a:gs pos="55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None/>
              <a:defRPr lang="zh-CN" altLang="en-US" sz="2800" b="1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CB7A5-5FE8-4257-9269-FBB8495D2706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68385" y="1184256"/>
            <a:ext cx="9255229" cy="2888014"/>
            <a:chOff x="1468385" y="1184256"/>
            <a:chExt cx="9255229" cy="300674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9" t="20556" r="9479" b="42840"/>
            <a:stretch>
              <a:fillRect/>
            </a:stretch>
          </p:blipFill>
          <p:spPr>
            <a:xfrm>
              <a:off x="1468385" y="1184256"/>
              <a:ext cx="9255229" cy="3006743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4588611" y="2621606"/>
              <a:ext cx="3262432" cy="865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4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</a:rPr>
                <a:t>继承与多态</a:t>
              </a:r>
              <a:endPara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7071" y="28833"/>
            <a:ext cx="12117858" cy="6800334"/>
          </a:xfrm>
          <a:prstGeom prst="rect">
            <a:avLst/>
          </a:prstGeom>
          <a:noFill/>
          <a:ln w="698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/>
                </a:gs>
                <a:gs pos="55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614" name="Group 62"/>
          <p:cNvGraphicFramePr>
            <a:graphicFrameLocks noGrp="1"/>
          </p:cNvGraphicFramePr>
          <p:nvPr/>
        </p:nvGraphicFramePr>
        <p:xfrm>
          <a:off x="1457937" y="2090059"/>
          <a:ext cx="9076713" cy="3893659"/>
        </p:xfrm>
        <a:graphic>
          <a:graphicData uri="http://schemas.openxmlformats.org/drawingml/2006/table">
            <a:tbl>
              <a:tblPr/>
              <a:tblGrid>
                <a:gridCol w="2558070"/>
                <a:gridCol w="6518643"/>
              </a:tblGrid>
              <a:tr h="7721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访问控制方式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含    义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7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类的公有成员，在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任何地方都可以直接访问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825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类的私有成员，只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在该类的成员函数中可以直接访问，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在其他地方均不能直接访问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43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类的保护成员，在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该类及其派生类的成员函数中可以直接访问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，在其他地方不能直接访问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7" name="文本框 6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访问控制方式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任意多边形: 形状 27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访问控制方式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5279429" y="2081202"/>
            <a:ext cx="4949092" cy="3701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class Person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public: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protected:</a:t>
            </a:r>
            <a:endParaRPr lang="zh-CN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char m_name[20];	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bool m_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};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38"/>
          <p:cNvGrpSpPr/>
          <p:nvPr/>
        </p:nvGrpSpPr>
        <p:grpSpPr>
          <a:xfrm>
            <a:off x="784731" y="2211573"/>
            <a:ext cx="4106245" cy="3944678"/>
            <a:chOff x="1450946" y="2477275"/>
            <a:chExt cx="2483531" cy="2483534"/>
          </a:xfrm>
        </p:grpSpPr>
        <p:sp>
          <p:nvSpPr>
            <p:cNvPr id="31" name="椭圆 39"/>
            <p:cNvSpPr/>
            <p:nvPr/>
          </p:nvSpPr>
          <p:spPr>
            <a:xfrm rot="16200000">
              <a:off x="1450945" y="2477276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1"/>
            <p:cNvSpPr/>
            <p:nvPr/>
          </p:nvSpPr>
          <p:spPr>
            <a:xfrm>
              <a:off x="1677280" y="3140769"/>
              <a:ext cx="2161624" cy="1274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合理设置访问控制方式，使</a:t>
              </a:r>
              <a:r>
                <a:rPr lang="zh-CN" altLang="zh-CN" sz="24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Student类的成员函数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能</a:t>
              </a:r>
              <a:r>
                <a:rPr lang="zh-CN" altLang="zh-CN" sz="24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直接访问Person的私有数据成员m_name和m_</a:t>
              </a:r>
              <a:r>
                <a:rPr lang="en-US" altLang="zh-CN" sz="24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gender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。</a:t>
              </a:r>
              <a:endParaRPr lang="zh-CN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7"/>
          <p:cNvGrpSpPr/>
          <p:nvPr/>
        </p:nvGrpSpPr>
        <p:grpSpPr>
          <a:xfrm>
            <a:off x="933350" y="2334367"/>
            <a:ext cx="779195" cy="779196"/>
            <a:chOff x="777424" y="1659420"/>
            <a:chExt cx="779195" cy="779196"/>
          </a:xfrm>
        </p:grpSpPr>
        <p:grpSp>
          <p:nvGrpSpPr>
            <p:cNvPr id="34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6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41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9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5" name="矩形 2"/>
            <p:cNvSpPr/>
            <p:nvPr/>
          </p:nvSpPr>
          <p:spPr>
            <a:xfrm>
              <a:off x="867542" y="181818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09888" y="1671912"/>
            <a:ext cx="6359703" cy="75502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在定义派生类时，可以指定的继承方式包括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931471" y="412399"/>
              <a:ext cx="389814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派生类的继承方式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" name="矩形 3"/>
          <p:cNvSpPr/>
          <p:nvPr/>
        </p:nvSpPr>
        <p:spPr>
          <a:xfrm>
            <a:off x="1058925" y="5090953"/>
            <a:ext cx="10074149" cy="58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通过设置继承方式，可以使基类成员的访问控制方式在派生类中发生变化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181948" y="2688422"/>
            <a:ext cx="2215835" cy="2215834"/>
            <a:chOff x="2095500" y="2416787"/>
            <a:chExt cx="2386569" cy="2386568"/>
          </a:xfrm>
        </p:grpSpPr>
        <p:grpSp>
          <p:nvGrpSpPr>
            <p:cNvPr id="32" name="组合 31"/>
            <p:cNvGrpSpPr/>
            <p:nvPr/>
          </p:nvGrpSpPr>
          <p:grpSpPr>
            <a:xfrm>
              <a:off x="2095500" y="2416787"/>
              <a:ext cx="2386569" cy="2386568"/>
              <a:chOff x="4841875" y="1765300"/>
              <a:chExt cx="2495551" cy="249555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4841875" y="1765300"/>
                <a:ext cx="2495550" cy="24955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圆: 空心 33"/>
              <p:cNvSpPr/>
              <p:nvPr/>
            </p:nvSpPr>
            <p:spPr>
              <a:xfrm>
                <a:off x="4841876" y="1765300"/>
                <a:ext cx="2495550" cy="2495550"/>
              </a:xfrm>
              <a:prstGeom prst="donut">
                <a:avLst>
                  <a:gd name="adj" fmla="val 7694"/>
                </a:avLst>
              </a:prstGeom>
              <a:solidFill>
                <a:srgbClr val="0BF1F5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4841875" y="1938708"/>
                <a:ext cx="2495550" cy="2072509"/>
              </a:xfrm>
              <a:custGeom>
                <a:avLst/>
                <a:gdLst>
                  <a:gd name="connsiteX0" fmla="*/ 2360307 w 2495550"/>
                  <a:gd name="connsiteY0" fmla="*/ 511483 h 2072509"/>
                  <a:gd name="connsiteX1" fmla="*/ 2397494 w 2495550"/>
                  <a:gd name="connsiteY1" fmla="*/ 588678 h 2072509"/>
                  <a:gd name="connsiteX2" fmla="*/ 2495550 w 2495550"/>
                  <a:gd name="connsiteY2" fmla="*/ 1074368 h 2072509"/>
                  <a:gd name="connsiteX3" fmla="*/ 2041476 w 2495550"/>
                  <a:gd name="connsiteY3" fmla="*/ 2037212 h 2072509"/>
                  <a:gd name="connsiteX4" fmla="*/ 1994274 w 2495550"/>
                  <a:gd name="connsiteY4" fmla="*/ 2072509 h 2072509"/>
                  <a:gd name="connsiteX5" fmla="*/ 1961739 w 2495550"/>
                  <a:gd name="connsiteY5" fmla="*/ 1999909 h 2072509"/>
                  <a:gd name="connsiteX6" fmla="*/ 1992045 w 2495550"/>
                  <a:gd name="connsiteY6" fmla="*/ 1977247 h 2072509"/>
                  <a:gd name="connsiteX7" fmla="*/ 2417839 w 2495550"/>
                  <a:gd name="connsiteY7" fmla="*/ 1074368 h 2072509"/>
                  <a:gd name="connsiteX8" fmla="*/ 2325890 w 2495550"/>
                  <a:gd name="connsiteY8" fmla="*/ 618926 h 2072509"/>
                  <a:gd name="connsiteX9" fmla="*/ 2301802 w 2495550"/>
                  <a:gd name="connsiteY9" fmla="*/ 568923 h 2072509"/>
                  <a:gd name="connsiteX10" fmla="*/ 615470 w 2495550"/>
                  <a:gd name="connsiteY10" fmla="*/ 0 h 2072509"/>
                  <a:gd name="connsiteX11" fmla="*/ 635985 w 2495550"/>
                  <a:gd name="connsiteY11" fmla="*/ 78371 h 2072509"/>
                  <a:gd name="connsiteX12" fmla="*/ 593581 w 2495550"/>
                  <a:gd name="connsiteY12" fmla="*/ 104133 h 2072509"/>
                  <a:gd name="connsiteX13" fmla="*/ 77711 w 2495550"/>
                  <a:gd name="connsiteY13" fmla="*/ 1074368 h 2072509"/>
                  <a:gd name="connsiteX14" fmla="*/ 169661 w 2495550"/>
                  <a:gd name="connsiteY14" fmla="*/ 1529810 h 2072509"/>
                  <a:gd name="connsiteX15" fmla="*/ 202697 w 2495550"/>
                  <a:gd name="connsiteY15" fmla="*/ 1598390 h 2072509"/>
                  <a:gd name="connsiteX16" fmla="*/ 144192 w 2495550"/>
                  <a:gd name="connsiteY16" fmla="*/ 1655829 h 2072509"/>
                  <a:gd name="connsiteX17" fmla="*/ 98057 w 2495550"/>
                  <a:gd name="connsiteY17" fmla="*/ 1560058 h 2072509"/>
                  <a:gd name="connsiteX18" fmla="*/ 0 w 2495550"/>
                  <a:gd name="connsiteY18" fmla="*/ 1074368 h 2072509"/>
                  <a:gd name="connsiteX19" fmla="*/ 550132 w 2495550"/>
                  <a:gd name="connsiteY19" fmla="*/ 39694 h 207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5550" h="2072509">
                    <a:moveTo>
                      <a:pt x="2360307" y="511483"/>
                    </a:moveTo>
                    <a:lnTo>
                      <a:pt x="2397494" y="588678"/>
                    </a:lnTo>
                    <a:cubicBezTo>
                      <a:pt x="2460635" y="737960"/>
                      <a:pt x="2495550" y="902086"/>
                      <a:pt x="2495550" y="1074368"/>
                    </a:cubicBezTo>
                    <a:cubicBezTo>
                      <a:pt x="2495550" y="1462002"/>
                      <a:pt x="2318791" y="1808352"/>
                      <a:pt x="2041476" y="2037212"/>
                    </a:cubicBezTo>
                    <a:lnTo>
                      <a:pt x="1994274" y="2072509"/>
                    </a:lnTo>
                    <a:lnTo>
                      <a:pt x="1961739" y="1999909"/>
                    </a:lnTo>
                    <a:lnTo>
                      <a:pt x="1992045" y="1977247"/>
                    </a:lnTo>
                    <a:cubicBezTo>
                      <a:pt x="2252088" y="1762640"/>
                      <a:pt x="2417839" y="1437861"/>
                      <a:pt x="2417839" y="1074368"/>
                    </a:cubicBezTo>
                    <a:cubicBezTo>
                      <a:pt x="2417839" y="912816"/>
                      <a:pt x="2385098" y="758911"/>
                      <a:pt x="2325890" y="618926"/>
                    </a:cubicBezTo>
                    <a:lnTo>
                      <a:pt x="2301802" y="568923"/>
                    </a:lnTo>
                    <a:close/>
                    <a:moveTo>
                      <a:pt x="615470" y="0"/>
                    </a:moveTo>
                    <a:lnTo>
                      <a:pt x="635985" y="78371"/>
                    </a:lnTo>
                    <a:lnTo>
                      <a:pt x="593581" y="104133"/>
                    </a:lnTo>
                    <a:cubicBezTo>
                      <a:pt x="282342" y="314401"/>
                      <a:pt x="77711" y="670488"/>
                      <a:pt x="77711" y="1074368"/>
                    </a:cubicBezTo>
                    <a:cubicBezTo>
                      <a:pt x="77711" y="1235920"/>
                      <a:pt x="110452" y="1389826"/>
                      <a:pt x="169661" y="1529810"/>
                    </a:cubicBezTo>
                    <a:lnTo>
                      <a:pt x="202697" y="1598390"/>
                    </a:lnTo>
                    <a:lnTo>
                      <a:pt x="144192" y="1655829"/>
                    </a:lnTo>
                    <a:lnTo>
                      <a:pt x="98057" y="1560058"/>
                    </a:lnTo>
                    <a:cubicBezTo>
                      <a:pt x="34916" y="1410777"/>
                      <a:pt x="0" y="1246650"/>
                      <a:pt x="0" y="1074368"/>
                    </a:cubicBezTo>
                    <a:cubicBezTo>
                      <a:pt x="0" y="643664"/>
                      <a:pt x="218222" y="263928"/>
                      <a:pt x="550132" y="39694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2211328" y="3132311"/>
              <a:ext cx="2187842" cy="8950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（公有继承）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729034" y="2688422"/>
            <a:ext cx="2215835" cy="2215834"/>
            <a:chOff x="2095500" y="2416787"/>
            <a:chExt cx="2386569" cy="2386568"/>
          </a:xfrm>
        </p:grpSpPr>
        <p:grpSp>
          <p:nvGrpSpPr>
            <p:cNvPr id="40" name="组合 39"/>
            <p:cNvGrpSpPr/>
            <p:nvPr/>
          </p:nvGrpSpPr>
          <p:grpSpPr>
            <a:xfrm>
              <a:off x="2095500" y="2416787"/>
              <a:ext cx="2386569" cy="2386568"/>
              <a:chOff x="4841875" y="1765300"/>
              <a:chExt cx="2495551" cy="249555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4841875" y="1765300"/>
                <a:ext cx="2495550" cy="24955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圆: 空心 42"/>
              <p:cNvSpPr/>
              <p:nvPr/>
            </p:nvSpPr>
            <p:spPr>
              <a:xfrm>
                <a:off x="4841876" y="1765300"/>
                <a:ext cx="2495550" cy="2495550"/>
              </a:xfrm>
              <a:prstGeom prst="donut">
                <a:avLst>
                  <a:gd name="adj" fmla="val 7694"/>
                </a:avLst>
              </a:prstGeom>
              <a:solidFill>
                <a:srgbClr val="0BF1F5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4841875" y="1938708"/>
                <a:ext cx="2495550" cy="2072509"/>
              </a:xfrm>
              <a:custGeom>
                <a:avLst/>
                <a:gdLst>
                  <a:gd name="connsiteX0" fmla="*/ 2360307 w 2495550"/>
                  <a:gd name="connsiteY0" fmla="*/ 511483 h 2072509"/>
                  <a:gd name="connsiteX1" fmla="*/ 2397494 w 2495550"/>
                  <a:gd name="connsiteY1" fmla="*/ 588678 h 2072509"/>
                  <a:gd name="connsiteX2" fmla="*/ 2495550 w 2495550"/>
                  <a:gd name="connsiteY2" fmla="*/ 1074368 h 2072509"/>
                  <a:gd name="connsiteX3" fmla="*/ 2041476 w 2495550"/>
                  <a:gd name="connsiteY3" fmla="*/ 2037212 h 2072509"/>
                  <a:gd name="connsiteX4" fmla="*/ 1994274 w 2495550"/>
                  <a:gd name="connsiteY4" fmla="*/ 2072509 h 2072509"/>
                  <a:gd name="connsiteX5" fmla="*/ 1961739 w 2495550"/>
                  <a:gd name="connsiteY5" fmla="*/ 1999909 h 2072509"/>
                  <a:gd name="connsiteX6" fmla="*/ 1992045 w 2495550"/>
                  <a:gd name="connsiteY6" fmla="*/ 1977247 h 2072509"/>
                  <a:gd name="connsiteX7" fmla="*/ 2417839 w 2495550"/>
                  <a:gd name="connsiteY7" fmla="*/ 1074368 h 2072509"/>
                  <a:gd name="connsiteX8" fmla="*/ 2325890 w 2495550"/>
                  <a:gd name="connsiteY8" fmla="*/ 618926 h 2072509"/>
                  <a:gd name="connsiteX9" fmla="*/ 2301802 w 2495550"/>
                  <a:gd name="connsiteY9" fmla="*/ 568923 h 2072509"/>
                  <a:gd name="connsiteX10" fmla="*/ 615470 w 2495550"/>
                  <a:gd name="connsiteY10" fmla="*/ 0 h 2072509"/>
                  <a:gd name="connsiteX11" fmla="*/ 635985 w 2495550"/>
                  <a:gd name="connsiteY11" fmla="*/ 78371 h 2072509"/>
                  <a:gd name="connsiteX12" fmla="*/ 593581 w 2495550"/>
                  <a:gd name="connsiteY12" fmla="*/ 104133 h 2072509"/>
                  <a:gd name="connsiteX13" fmla="*/ 77711 w 2495550"/>
                  <a:gd name="connsiteY13" fmla="*/ 1074368 h 2072509"/>
                  <a:gd name="connsiteX14" fmla="*/ 169661 w 2495550"/>
                  <a:gd name="connsiteY14" fmla="*/ 1529810 h 2072509"/>
                  <a:gd name="connsiteX15" fmla="*/ 202697 w 2495550"/>
                  <a:gd name="connsiteY15" fmla="*/ 1598390 h 2072509"/>
                  <a:gd name="connsiteX16" fmla="*/ 144192 w 2495550"/>
                  <a:gd name="connsiteY16" fmla="*/ 1655829 h 2072509"/>
                  <a:gd name="connsiteX17" fmla="*/ 98057 w 2495550"/>
                  <a:gd name="connsiteY17" fmla="*/ 1560058 h 2072509"/>
                  <a:gd name="connsiteX18" fmla="*/ 0 w 2495550"/>
                  <a:gd name="connsiteY18" fmla="*/ 1074368 h 2072509"/>
                  <a:gd name="connsiteX19" fmla="*/ 550132 w 2495550"/>
                  <a:gd name="connsiteY19" fmla="*/ 39694 h 207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5550" h="2072509">
                    <a:moveTo>
                      <a:pt x="2360307" y="511483"/>
                    </a:moveTo>
                    <a:lnTo>
                      <a:pt x="2397494" y="588678"/>
                    </a:lnTo>
                    <a:cubicBezTo>
                      <a:pt x="2460635" y="737960"/>
                      <a:pt x="2495550" y="902086"/>
                      <a:pt x="2495550" y="1074368"/>
                    </a:cubicBezTo>
                    <a:cubicBezTo>
                      <a:pt x="2495550" y="1462002"/>
                      <a:pt x="2318791" y="1808352"/>
                      <a:pt x="2041476" y="2037212"/>
                    </a:cubicBezTo>
                    <a:lnTo>
                      <a:pt x="1994274" y="2072509"/>
                    </a:lnTo>
                    <a:lnTo>
                      <a:pt x="1961739" y="1999909"/>
                    </a:lnTo>
                    <a:lnTo>
                      <a:pt x="1992045" y="1977247"/>
                    </a:lnTo>
                    <a:cubicBezTo>
                      <a:pt x="2252088" y="1762640"/>
                      <a:pt x="2417839" y="1437861"/>
                      <a:pt x="2417839" y="1074368"/>
                    </a:cubicBezTo>
                    <a:cubicBezTo>
                      <a:pt x="2417839" y="912816"/>
                      <a:pt x="2385098" y="758911"/>
                      <a:pt x="2325890" y="618926"/>
                    </a:cubicBezTo>
                    <a:lnTo>
                      <a:pt x="2301802" y="568923"/>
                    </a:lnTo>
                    <a:close/>
                    <a:moveTo>
                      <a:pt x="615470" y="0"/>
                    </a:moveTo>
                    <a:lnTo>
                      <a:pt x="635985" y="78371"/>
                    </a:lnTo>
                    <a:lnTo>
                      <a:pt x="593581" y="104133"/>
                    </a:lnTo>
                    <a:cubicBezTo>
                      <a:pt x="282342" y="314401"/>
                      <a:pt x="77711" y="670488"/>
                      <a:pt x="77711" y="1074368"/>
                    </a:cubicBezTo>
                    <a:cubicBezTo>
                      <a:pt x="77711" y="1235920"/>
                      <a:pt x="110452" y="1389826"/>
                      <a:pt x="169661" y="1529810"/>
                    </a:cubicBezTo>
                    <a:lnTo>
                      <a:pt x="202697" y="1598390"/>
                    </a:lnTo>
                    <a:lnTo>
                      <a:pt x="144192" y="1655829"/>
                    </a:lnTo>
                    <a:lnTo>
                      <a:pt x="98057" y="1560058"/>
                    </a:lnTo>
                    <a:cubicBezTo>
                      <a:pt x="34916" y="1410777"/>
                      <a:pt x="0" y="1246650"/>
                      <a:pt x="0" y="1074368"/>
                    </a:cubicBezTo>
                    <a:cubicBezTo>
                      <a:pt x="0" y="643664"/>
                      <a:pt x="218222" y="263928"/>
                      <a:pt x="550132" y="39694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2211328" y="3132311"/>
              <a:ext cx="2187842" cy="8950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protected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（保护继承）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276120" y="2688422"/>
            <a:ext cx="2215835" cy="2215834"/>
            <a:chOff x="2095500" y="2416787"/>
            <a:chExt cx="2386569" cy="2386568"/>
          </a:xfrm>
        </p:grpSpPr>
        <p:grpSp>
          <p:nvGrpSpPr>
            <p:cNvPr id="46" name="组合 45"/>
            <p:cNvGrpSpPr/>
            <p:nvPr/>
          </p:nvGrpSpPr>
          <p:grpSpPr>
            <a:xfrm>
              <a:off x="2095500" y="2416787"/>
              <a:ext cx="2386569" cy="2386568"/>
              <a:chOff x="4841875" y="1765300"/>
              <a:chExt cx="2495551" cy="249555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4841875" y="1765300"/>
                <a:ext cx="2495550" cy="249555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圆: 空心 48"/>
              <p:cNvSpPr/>
              <p:nvPr/>
            </p:nvSpPr>
            <p:spPr>
              <a:xfrm>
                <a:off x="4841876" y="1765300"/>
                <a:ext cx="2495550" cy="2495550"/>
              </a:xfrm>
              <a:prstGeom prst="donut">
                <a:avLst>
                  <a:gd name="adj" fmla="val 7694"/>
                </a:avLst>
              </a:prstGeom>
              <a:solidFill>
                <a:srgbClr val="0BF1F5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4841875" y="1938708"/>
                <a:ext cx="2495550" cy="2072509"/>
              </a:xfrm>
              <a:custGeom>
                <a:avLst/>
                <a:gdLst>
                  <a:gd name="connsiteX0" fmla="*/ 2360307 w 2495550"/>
                  <a:gd name="connsiteY0" fmla="*/ 511483 h 2072509"/>
                  <a:gd name="connsiteX1" fmla="*/ 2397494 w 2495550"/>
                  <a:gd name="connsiteY1" fmla="*/ 588678 h 2072509"/>
                  <a:gd name="connsiteX2" fmla="*/ 2495550 w 2495550"/>
                  <a:gd name="connsiteY2" fmla="*/ 1074368 h 2072509"/>
                  <a:gd name="connsiteX3" fmla="*/ 2041476 w 2495550"/>
                  <a:gd name="connsiteY3" fmla="*/ 2037212 h 2072509"/>
                  <a:gd name="connsiteX4" fmla="*/ 1994274 w 2495550"/>
                  <a:gd name="connsiteY4" fmla="*/ 2072509 h 2072509"/>
                  <a:gd name="connsiteX5" fmla="*/ 1961739 w 2495550"/>
                  <a:gd name="connsiteY5" fmla="*/ 1999909 h 2072509"/>
                  <a:gd name="connsiteX6" fmla="*/ 1992045 w 2495550"/>
                  <a:gd name="connsiteY6" fmla="*/ 1977247 h 2072509"/>
                  <a:gd name="connsiteX7" fmla="*/ 2417839 w 2495550"/>
                  <a:gd name="connsiteY7" fmla="*/ 1074368 h 2072509"/>
                  <a:gd name="connsiteX8" fmla="*/ 2325890 w 2495550"/>
                  <a:gd name="connsiteY8" fmla="*/ 618926 h 2072509"/>
                  <a:gd name="connsiteX9" fmla="*/ 2301802 w 2495550"/>
                  <a:gd name="connsiteY9" fmla="*/ 568923 h 2072509"/>
                  <a:gd name="connsiteX10" fmla="*/ 615470 w 2495550"/>
                  <a:gd name="connsiteY10" fmla="*/ 0 h 2072509"/>
                  <a:gd name="connsiteX11" fmla="*/ 635985 w 2495550"/>
                  <a:gd name="connsiteY11" fmla="*/ 78371 h 2072509"/>
                  <a:gd name="connsiteX12" fmla="*/ 593581 w 2495550"/>
                  <a:gd name="connsiteY12" fmla="*/ 104133 h 2072509"/>
                  <a:gd name="connsiteX13" fmla="*/ 77711 w 2495550"/>
                  <a:gd name="connsiteY13" fmla="*/ 1074368 h 2072509"/>
                  <a:gd name="connsiteX14" fmla="*/ 169661 w 2495550"/>
                  <a:gd name="connsiteY14" fmla="*/ 1529810 h 2072509"/>
                  <a:gd name="connsiteX15" fmla="*/ 202697 w 2495550"/>
                  <a:gd name="connsiteY15" fmla="*/ 1598390 h 2072509"/>
                  <a:gd name="connsiteX16" fmla="*/ 144192 w 2495550"/>
                  <a:gd name="connsiteY16" fmla="*/ 1655829 h 2072509"/>
                  <a:gd name="connsiteX17" fmla="*/ 98057 w 2495550"/>
                  <a:gd name="connsiteY17" fmla="*/ 1560058 h 2072509"/>
                  <a:gd name="connsiteX18" fmla="*/ 0 w 2495550"/>
                  <a:gd name="connsiteY18" fmla="*/ 1074368 h 2072509"/>
                  <a:gd name="connsiteX19" fmla="*/ 550132 w 2495550"/>
                  <a:gd name="connsiteY19" fmla="*/ 39694 h 207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5550" h="2072509">
                    <a:moveTo>
                      <a:pt x="2360307" y="511483"/>
                    </a:moveTo>
                    <a:lnTo>
                      <a:pt x="2397494" y="588678"/>
                    </a:lnTo>
                    <a:cubicBezTo>
                      <a:pt x="2460635" y="737960"/>
                      <a:pt x="2495550" y="902086"/>
                      <a:pt x="2495550" y="1074368"/>
                    </a:cubicBezTo>
                    <a:cubicBezTo>
                      <a:pt x="2495550" y="1462002"/>
                      <a:pt x="2318791" y="1808352"/>
                      <a:pt x="2041476" y="2037212"/>
                    </a:cubicBezTo>
                    <a:lnTo>
                      <a:pt x="1994274" y="2072509"/>
                    </a:lnTo>
                    <a:lnTo>
                      <a:pt x="1961739" y="1999909"/>
                    </a:lnTo>
                    <a:lnTo>
                      <a:pt x="1992045" y="1977247"/>
                    </a:lnTo>
                    <a:cubicBezTo>
                      <a:pt x="2252088" y="1762640"/>
                      <a:pt x="2417839" y="1437861"/>
                      <a:pt x="2417839" y="1074368"/>
                    </a:cubicBezTo>
                    <a:cubicBezTo>
                      <a:pt x="2417839" y="912816"/>
                      <a:pt x="2385098" y="758911"/>
                      <a:pt x="2325890" y="618926"/>
                    </a:cubicBezTo>
                    <a:lnTo>
                      <a:pt x="2301802" y="568923"/>
                    </a:lnTo>
                    <a:close/>
                    <a:moveTo>
                      <a:pt x="615470" y="0"/>
                    </a:moveTo>
                    <a:lnTo>
                      <a:pt x="635985" y="78371"/>
                    </a:lnTo>
                    <a:lnTo>
                      <a:pt x="593581" y="104133"/>
                    </a:lnTo>
                    <a:cubicBezTo>
                      <a:pt x="282342" y="314401"/>
                      <a:pt x="77711" y="670488"/>
                      <a:pt x="77711" y="1074368"/>
                    </a:cubicBezTo>
                    <a:cubicBezTo>
                      <a:pt x="77711" y="1235920"/>
                      <a:pt x="110452" y="1389826"/>
                      <a:pt x="169661" y="1529810"/>
                    </a:cubicBezTo>
                    <a:lnTo>
                      <a:pt x="202697" y="1598390"/>
                    </a:lnTo>
                    <a:lnTo>
                      <a:pt x="144192" y="1655829"/>
                    </a:lnTo>
                    <a:lnTo>
                      <a:pt x="98057" y="1560058"/>
                    </a:lnTo>
                    <a:cubicBezTo>
                      <a:pt x="34916" y="1410777"/>
                      <a:pt x="0" y="1246650"/>
                      <a:pt x="0" y="1074368"/>
                    </a:cubicBezTo>
                    <a:cubicBezTo>
                      <a:pt x="0" y="643664"/>
                      <a:pt x="218222" y="263928"/>
                      <a:pt x="550132" y="39694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2275671" y="2889556"/>
              <a:ext cx="2187842" cy="12928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（私有继承，</a:t>
              </a:r>
              <a:endPara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缺省方式）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ea typeface="宋体" panose="02010600030101010101" pitchFamily="2" charset="-122"/>
            </a:endParaRPr>
          </a:p>
        </p:txBody>
      </p:sp>
      <p:graphicFrame>
        <p:nvGraphicFramePr>
          <p:cNvPr id="166004" name="Group 116"/>
          <p:cNvGraphicFramePr>
            <a:graphicFrameLocks noGrp="1"/>
          </p:cNvGraphicFramePr>
          <p:nvPr/>
        </p:nvGraphicFramePr>
        <p:xfrm>
          <a:off x="1457937" y="3622767"/>
          <a:ext cx="9327080" cy="2931036"/>
        </p:xfrm>
        <a:graphic>
          <a:graphicData uri="http://schemas.openxmlformats.org/drawingml/2006/table">
            <a:tbl>
              <a:tblPr/>
              <a:tblGrid>
                <a:gridCol w="3317967"/>
                <a:gridCol w="1706880"/>
                <a:gridCol w="2560320"/>
                <a:gridCol w="1741913"/>
              </a:tblGrid>
              <a:tr h="11080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访问控制方式继承方式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5807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不可直接访问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07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不可直接访问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07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不可直接访问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3525" algn="l"/>
                          <a:tab pos="525145" algn="l"/>
                          <a:tab pos="788670" algn="l"/>
                          <a:tab pos="1050925" algn="l"/>
                          <a:tab pos="1314450" algn="l"/>
                          <a:tab pos="1577975" algn="l"/>
                          <a:tab pos="1839595" algn="l"/>
                          <a:tab pos="2103120" algn="l"/>
                          <a:tab pos="2365375" algn="l"/>
                          <a:tab pos="2628900" algn="l"/>
                        </a:tabLst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80808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80808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931471" y="412399"/>
              <a:ext cx="389814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派生类的继承方式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2" name="矩形 4"/>
          <p:cNvSpPr/>
          <p:nvPr/>
        </p:nvSpPr>
        <p:spPr>
          <a:xfrm>
            <a:off x="1070804" y="1621828"/>
            <a:ext cx="818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派生类从基类继承过来的成员的访问控制方式由两点决定：</a:t>
            </a:r>
            <a:endParaRPr lang="zh-CN" altLang="en-US" sz="2400" dirty="0"/>
          </a:p>
        </p:txBody>
      </p:sp>
      <p:grpSp>
        <p:nvGrpSpPr>
          <p:cNvPr id="33" name="组合 63"/>
          <p:cNvGrpSpPr/>
          <p:nvPr/>
        </p:nvGrpSpPr>
        <p:grpSpPr>
          <a:xfrm>
            <a:off x="3312813" y="2091431"/>
            <a:ext cx="5729288" cy="1351050"/>
            <a:chOff x="1584402" y="1903846"/>
            <a:chExt cx="9062674" cy="3823037"/>
          </a:xfrm>
        </p:grpSpPr>
        <p:grpSp>
          <p:nvGrpSpPr>
            <p:cNvPr id="34" name="组合 64"/>
            <p:cNvGrpSpPr/>
            <p:nvPr/>
          </p:nvGrpSpPr>
          <p:grpSpPr>
            <a:xfrm>
              <a:off x="1584402" y="3589771"/>
              <a:ext cx="9062674" cy="2137112"/>
              <a:chOff x="1584402" y="3589771"/>
              <a:chExt cx="9062674" cy="2137112"/>
            </a:xfrm>
          </p:grpSpPr>
          <p:sp>
            <p:nvSpPr>
              <p:cNvPr id="45" name="任意多边形: 形状 75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梯形 76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梯形 77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梯形 4"/>
              <p:cNvSpPr/>
              <p:nvPr/>
            </p:nvSpPr>
            <p:spPr>
              <a:xfrm rot="2041478" flipV="1">
                <a:off x="1648379" y="5371900"/>
                <a:ext cx="257431" cy="115584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79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: 形状 80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81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: 形状 82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: 形状 83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65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</p:grpSpPr>
          <p:sp>
            <p:nvSpPr>
              <p:cNvPr id="36" name="任意多边形: 形状 66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梯形 67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梯形 68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梯形 4"/>
              <p:cNvSpPr/>
              <p:nvPr/>
            </p:nvSpPr>
            <p:spPr>
              <a:xfrm rot="2160319" flipV="1">
                <a:off x="1645996" y="5369517"/>
                <a:ext cx="257431" cy="115584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70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71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72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73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74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816775" y="2101370"/>
            <a:ext cx="4917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该成员在基类中的访问控制方式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定义派生类所采用的继承方式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6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6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4771936" cy="1029921"/>
            <a:chOff x="326687" y="247818"/>
            <a:chExt cx="4861582" cy="852112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931471" y="412399"/>
              <a:ext cx="3898144" cy="687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派生类中函数的重定义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" name="矩形 1"/>
          <p:cNvSpPr/>
          <p:nvPr/>
        </p:nvSpPr>
        <p:spPr>
          <a:xfrm>
            <a:off x="938302" y="1607544"/>
            <a:ext cx="10558373" cy="113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对于从基类中继承下来的成员函数，在派生类中可以对其重新定义、实现新的功能。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38"/>
          <p:cNvGrpSpPr/>
          <p:nvPr/>
        </p:nvGrpSpPr>
        <p:grpSpPr>
          <a:xfrm>
            <a:off x="1458500" y="3202876"/>
            <a:ext cx="9557827" cy="2993269"/>
            <a:chOff x="1450946" y="2477274"/>
            <a:chExt cx="2483531" cy="2071913"/>
          </a:xfrm>
        </p:grpSpPr>
        <p:sp>
          <p:nvSpPr>
            <p:cNvPr id="31" name="椭圆 39"/>
            <p:cNvSpPr/>
            <p:nvPr/>
          </p:nvSpPr>
          <p:spPr>
            <a:xfrm rot="16200000">
              <a:off x="1656755" y="2271465"/>
              <a:ext cx="2071913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1"/>
            <p:cNvSpPr/>
            <p:nvPr/>
          </p:nvSpPr>
          <p:spPr>
            <a:xfrm>
              <a:off x="1743002" y="2987038"/>
              <a:ext cx="2095902" cy="1214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基类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类中定义一个</a:t>
              </a:r>
              <a:r>
                <a:rPr lang="en-US" altLang="zh-CN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DisplayInfo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函数，功能是显示个人信息。在派生类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类中对该函数进行重新定义，实现显示学生信息的功能。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7"/>
          <p:cNvGrpSpPr/>
          <p:nvPr/>
        </p:nvGrpSpPr>
        <p:grpSpPr>
          <a:xfrm>
            <a:off x="1616353" y="3570338"/>
            <a:ext cx="779195" cy="779196"/>
            <a:chOff x="777424" y="1659420"/>
            <a:chExt cx="779195" cy="779196"/>
          </a:xfrm>
        </p:grpSpPr>
        <p:grpSp>
          <p:nvGrpSpPr>
            <p:cNvPr id="34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6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41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8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9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5" name="矩形 2"/>
            <p:cNvSpPr/>
            <p:nvPr/>
          </p:nvSpPr>
          <p:spPr>
            <a:xfrm>
              <a:off x="867542" y="181818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4771936" cy="1029921"/>
            <a:chOff x="326687" y="247818"/>
            <a:chExt cx="4861582" cy="852112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931471" y="412399"/>
              <a:ext cx="3898144" cy="687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派生类中函数的重定义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2316480" y="1458600"/>
            <a:ext cx="9022079" cy="5194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functionReDef.cpp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iostream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Person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void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SetName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(char *name) {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name); 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char*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GetName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return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void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SetGender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gender) {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gender; 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GetGender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return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4542435" y="2531744"/>
            <a:ext cx="5639773" cy="3956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4771936" cy="1029921"/>
            <a:chOff x="326687" y="247818"/>
            <a:chExt cx="4861582" cy="852112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931471" y="412399"/>
              <a:ext cx="3898144" cy="687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派生类中函数的重定义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2316480" y="1458600"/>
            <a:ext cx="9022079" cy="5194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buNone/>
            </a:pPr>
            <a:r>
              <a: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{	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个人信息：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 &lt;&lt;"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姓名：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24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 &lt;&lt;"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性别：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if (</a:t>
            </a:r>
            <a:r>
              <a:rPr lang="en-US" altLang="zh-CN" sz="24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==true) </a:t>
            </a:r>
            <a:r>
              <a:rPr lang="en-US" altLang="zh-CN" sz="24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男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else </a:t>
            </a:r>
            <a:r>
              <a:rPr lang="en-US" altLang="zh-CN" sz="24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女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400" dirty="0" err="1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protected: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	       //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       //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：男，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：女）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4771936" cy="1029921"/>
            <a:chOff x="326687" y="247818"/>
            <a:chExt cx="4861582" cy="852112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931471" y="412399"/>
              <a:ext cx="3898144" cy="687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派生类中函数的重定义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2542903" y="1585547"/>
            <a:ext cx="7639305" cy="4902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3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Student : public Person</a:t>
            </a:r>
            <a:endParaRPr lang="zh-CN" altLang="zh-CN" sz="23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char m_sno[8];	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char m_major[20];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void SetSNO(char *sno) 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strcpy(m_sno, sno); }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char* GetSNO(){ return m_sno; }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void SetMajor(char *major)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 </a:t>
            </a: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strcpy(m_major, major);</a:t>
            </a: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char* GetMajor() { return m_major;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endParaRPr lang="zh-CN" altLang="zh-CN" sz="2300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4771936" cy="1029921"/>
            <a:chOff x="326687" y="247818"/>
            <a:chExt cx="4861582" cy="852112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931471" y="412399"/>
              <a:ext cx="3898144" cy="687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派生类中函数的重定义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2291734" y="1505177"/>
            <a:ext cx="7366072" cy="58971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DisplayInfo()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out&lt;&lt;"学生信息："&lt;&lt;endl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&lt;&lt;"学号："&lt;&lt;m_sno&lt;&lt;endl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&lt;&lt;"姓名："&lt;&lt;</a:t>
            </a:r>
            <a:r>
              <a:rPr lang="en-US" altLang="zh-CN" sz="2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&lt;&lt;endl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&lt;&lt;"性别：";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altLang="zh-CN" sz="2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true) 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cout&lt;&lt;"男"&lt;&lt;endl;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cout&lt;&lt;"女"&lt;&lt;endl;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cout&lt;&lt;"专业："&lt;&lt;m_major&lt;&lt;endl;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ea typeface="宋体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823572" y="2640926"/>
            <a:ext cx="5179022" cy="4022433"/>
            <a:chOff x="5960125" y="2504386"/>
            <a:chExt cx="5179022" cy="2756474"/>
          </a:xfrm>
        </p:grpSpPr>
        <p:grpSp>
          <p:nvGrpSpPr>
            <p:cNvPr id="32" name="组合 31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45" name="任意多边形: 形状 44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梯形 45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梯形 46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36" name="任意多边形: 形状 35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梯形 36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梯形 37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3" name="矩形 32"/>
            <p:cNvSpPr/>
            <p:nvPr/>
          </p:nvSpPr>
          <p:spPr>
            <a:xfrm>
              <a:off x="6652033" y="2800017"/>
              <a:ext cx="4167475" cy="2341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0070C0"/>
                  </a:solidFill>
                </a:rPr>
                <a:t>在屏幕上输出：</a:t>
              </a:r>
              <a:endParaRPr lang="en-US" altLang="zh-CN" sz="2400" b="1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学生信息：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学号：</a:t>
              </a:r>
              <a:r>
                <a:rPr lang="en-US" altLang="zh-CN" sz="2400" dirty="0">
                  <a:solidFill>
                    <a:srgbClr val="0070C0"/>
                  </a:solidFill>
                </a:rPr>
                <a:t>1210101 	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姓名：张三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性别：男            	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专业：计算机应用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个人信息：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姓名：李四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性别：女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54" name="Rectangle 3"/>
          <p:cNvSpPr txBox="1">
            <a:spLocks noChangeArrowheads="1"/>
          </p:cNvSpPr>
          <p:nvPr/>
        </p:nvSpPr>
        <p:spPr>
          <a:xfrm>
            <a:off x="585165" y="2072640"/>
            <a:ext cx="10911509" cy="3693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CN" altLang="zh-C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>
          <a:xfrm>
            <a:off x="952207" y="1670767"/>
            <a:ext cx="4739119" cy="51161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 student; </a:t>
            </a:r>
            <a:endParaRPr lang="en-US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Person person;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student.SetSNO("1210101");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student.SetName("张三");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student.Set</a:t>
            </a:r>
            <a:r>
              <a:rPr lang="en-US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(true);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student.SetMajor("计算机应用");</a:t>
            </a:r>
            <a:endParaRPr lang="en-US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person.SetName("李四");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person.Set</a:t>
            </a:r>
            <a:r>
              <a:rPr lang="en-US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(false);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</a:t>
            </a:r>
            <a:r>
              <a:rPr lang="zh-CN" altLang="zh-CN" sz="25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DisplayInfo</a:t>
            </a: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();</a:t>
            </a:r>
            <a:endParaRPr lang="en-US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person.</a:t>
            </a:r>
            <a:r>
              <a:rPr lang="zh-CN" altLang="zh-CN" sz="25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DisplayInfo</a:t>
            </a: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();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  <a:endParaRPr lang="zh-CN" altLang="zh-CN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zh-CN" sz="2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25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zh-CN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00537" y="907347"/>
            <a:ext cx="59105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当使用Person类对象调用时，就会调用Person类中定义的DisplayInfo()函数；而当使用Student类对象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调用时，就会调用Student类中定义的DisplayInfo()函数。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组合 3"/>
          <p:cNvGrpSpPr/>
          <p:nvPr/>
        </p:nvGrpSpPr>
        <p:grpSpPr>
          <a:xfrm>
            <a:off x="549001" y="555626"/>
            <a:ext cx="4771936" cy="1029921"/>
            <a:chOff x="326687" y="247818"/>
            <a:chExt cx="4861582" cy="852112"/>
          </a:xfrm>
        </p:grpSpPr>
        <p:sp>
          <p:nvSpPr>
            <p:cNvPr id="57" name="文本框 5"/>
            <p:cNvSpPr txBox="1"/>
            <p:nvPr/>
          </p:nvSpPr>
          <p:spPr bwMode="auto">
            <a:xfrm>
              <a:off x="931471" y="412399"/>
              <a:ext cx="3898144" cy="6875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派生类中函数的重定义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58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59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74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9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0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67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61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65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2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63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731890" y="555626"/>
            <a:ext cx="2002601" cy="876848"/>
            <a:chOff x="326687" y="247818"/>
            <a:chExt cx="5132570" cy="725466"/>
          </a:xfrm>
        </p:grpSpPr>
        <p:sp>
          <p:nvSpPr>
            <p:cNvPr id="33" name="文本框 7"/>
            <p:cNvSpPr txBox="1"/>
            <p:nvPr/>
          </p:nvSpPr>
          <p:spPr bwMode="auto">
            <a:xfrm>
              <a:off x="399105" y="412399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  承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1" name="矩形 40"/>
          <p:cNvSpPr/>
          <p:nvPr/>
        </p:nvSpPr>
        <p:spPr>
          <a:xfrm>
            <a:off x="554876" y="2325555"/>
            <a:ext cx="628382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继承是类的一个重要特性，它允许程序员基于已有的类创建自己的新类。在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中，如果一个类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通过继承已有类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而创建，则将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称作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派生类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（也称做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子类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），将</a:t>
            </a:r>
            <a:r>
              <a: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称做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基类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（也称做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父类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en-US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3"/>
          <p:cNvSpPr txBox="1">
            <a:spLocks noChangeArrowheads="1"/>
          </p:cNvSpPr>
          <p:nvPr/>
        </p:nvSpPr>
        <p:spPr>
          <a:xfrm>
            <a:off x="7218279" y="2455488"/>
            <a:ext cx="3997234" cy="2307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80808"/>
                </a:solidFill>
                <a:latin typeface="+mn-ea"/>
              </a:rPr>
              <a:t>派生类会继承基类中定义的所有属性和方法；</a:t>
            </a:r>
            <a:endParaRPr lang="en-US" altLang="zh-CN" sz="2400" dirty="0">
              <a:solidFill>
                <a:srgbClr val="080808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080808"/>
                </a:solidFill>
                <a:latin typeface="+mn-ea"/>
              </a:rPr>
              <a:t>派生类也能够在派生类中定义派生类所特有的属性和方法。</a:t>
            </a:r>
            <a:endParaRPr lang="zh-CN" altLang="en-US" sz="2400" dirty="0">
              <a:solidFill>
                <a:srgbClr val="080808"/>
              </a:solidFill>
              <a:latin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 rot="16200000">
            <a:off x="7493479" y="1541818"/>
            <a:ext cx="3459162" cy="4547233"/>
            <a:chOff x="1280369" y="2576747"/>
            <a:chExt cx="2118361" cy="2634666"/>
          </a:xfrm>
          <a:solidFill>
            <a:srgbClr val="0070C0"/>
          </a:solidFill>
        </p:grpSpPr>
        <p:sp>
          <p:nvSpPr>
            <p:cNvPr id="50" name="任意多边形: 形状 49"/>
            <p:cNvSpPr/>
            <p:nvPr/>
          </p:nvSpPr>
          <p:spPr>
            <a:xfrm>
              <a:off x="1280369" y="2576747"/>
              <a:ext cx="2118361" cy="2627523"/>
            </a:xfrm>
            <a:custGeom>
              <a:avLst/>
              <a:gdLst>
                <a:gd name="connsiteX0" fmla="*/ 332541 w 3112654"/>
                <a:gd name="connsiteY0" fmla="*/ 70245 h 3860800"/>
                <a:gd name="connsiteX1" fmla="*/ 56633 w 3112654"/>
                <a:gd name="connsiteY1" fmla="*/ 346153 h 3860800"/>
                <a:gd name="connsiteX2" fmla="*/ 56633 w 3112654"/>
                <a:gd name="connsiteY2" fmla="*/ 3519097 h 3860800"/>
                <a:gd name="connsiteX3" fmla="*/ 328091 w 3112654"/>
                <a:gd name="connsiteY3" fmla="*/ 3790555 h 3860800"/>
                <a:gd name="connsiteX4" fmla="*/ 2503301 w 3112654"/>
                <a:gd name="connsiteY4" fmla="*/ 3790555 h 3860800"/>
                <a:gd name="connsiteX5" fmla="*/ 2569970 w 3112654"/>
                <a:gd name="connsiteY5" fmla="*/ 3723887 h 3860800"/>
                <a:gd name="connsiteX6" fmla="*/ 2771447 w 3112654"/>
                <a:gd name="connsiteY6" fmla="*/ 3723887 h 3860800"/>
                <a:gd name="connsiteX7" fmla="*/ 2976475 w 3112654"/>
                <a:gd name="connsiteY7" fmla="*/ 3518858 h 3860800"/>
                <a:gd name="connsiteX8" fmla="*/ 2976475 w 3112654"/>
                <a:gd name="connsiteY8" fmla="*/ 3328794 h 3860800"/>
                <a:gd name="connsiteX9" fmla="*/ 3056021 w 3112654"/>
                <a:gd name="connsiteY9" fmla="*/ 3249248 h 3860800"/>
                <a:gd name="connsiteX10" fmla="*/ 3056021 w 3112654"/>
                <a:gd name="connsiteY10" fmla="*/ 346153 h 3860800"/>
                <a:gd name="connsiteX11" fmla="*/ 2780113 w 3112654"/>
                <a:gd name="connsiteY11" fmla="*/ 70245 h 3860800"/>
                <a:gd name="connsiteX12" fmla="*/ 286327 w 3112654"/>
                <a:gd name="connsiteY12" fmla="*/ 0 h 3860800"/>
                <a:gd name="connsiteX13" fmla="*/ 2826327 w 3112654"/>
                <a:gd name="connsiteY13" fmla="*/ 0 h 3860800"/>
                <a:gd name="connsiteX14" fmla="*/ 3112654 w 3112654"/>
                <a:gd name="connsiteY14" fmla="*/ 286327 h 3860800"/>
                <a:gd name="connsiteX15" fmla="*/ 3112654 w 3112654"/>
                <a:gd name="connsiteY15" fmla="*/ 3299051 h 3860800"/>
                <a:gd name="connsiteX16" fmla="*/ 3030104 w 3112654"/>
                <a:gd name="connsiteY16" fmla="*/ 3381601 h 3860800"/>
                <a:gd name="connsiteX17" fmla="*/ 3030104 w 3112654"/>
                <a:gd name="connsiteY17" fmla="*/ 3578843 h 3860800"/>
                <a:gd name="connsiteX18" fmla="*/ 2817333 w 3112654"/>
                <a:gd name="connsiteY18" fmla="*/ 3791614 h 3860800"/>
                <a:gd name="connsiteX19" fmla="*/ 2608248 w 3112654"/>
                <a:gd name="connsiteY19" fmla="*/ 3791614 h 3860800"/>
                <a:gd name="connsiteX20" fmla="*/ 2539062 w 3112654"/>
                <a:gd name="connsiteY20" fmla="*/ 3860800 h 3860800"/>
                <a:gd name="connsiteX21" fmla="*/ 281709 w 3112654"/>
                <a:gd name="connsiteY21" fmla="*/ 3860800 h 3860800"/>
                <a:gd name="connsiteX22" fmla="*/ 0 w 3112654"/>
                <a:gd name="connsiteY22" fmla="*/ 3579091 h 3860800"/>
                <a:gd name="connsiteX23" fmla="*/ 0 w 3112654"/>
                <a:gd name="connsiteY23" fmla="*/ 286327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2654" h="3860800">
                  <a:moveTo>
                    <a:pt x="332541" y="70245"/>
                  </a:moveTo>
                  <a:lnTo>
                    <a:pt x="56633" y="346153"/>
                  </a:lnTo>
                  <a:lnTo>
                    <a:pt x="56633" y="3519097"/>
                  </a:lnTo>
                  <a:lnTo>
                    <a:pt x="328091" y="3790555"/>
                  </a:lnTo>
                  <a:lnTo>
                    <a:pt x="2503301" y="3790555"/>
                  </a:lnTo>
                  <a:lnTo>
                    <a:pt x="2569970" y="3723887"/>
                  </a:lnTo>
                  <a:lnTo>
                    <a:pt x="2771447" y="3723887"/>
                  </a:lnTo>
                  <a:lnTo>
                    <a:pt x="2976475" y="3518858"/>
                  </a:lnTo>
                  <a:lnTo>
                    <a:pt x="2976475" y="3328794"/>
                  </a:lnTo>
                  <a:lnTo>
                    <a:pt x="3056021" y="3249248"/>
                  </a:lnTo>
                  <a:lnTo>
                    <a:pt x="3056021" y="346153"/>
                  </a:lnTo>
                  <a:lnTo>
                    <a:pt x="2780113" y="70245"/>
                  </a:lnTo>
                  <a:close/>
                  <a:moveTo>
                    <a:pt x="286327" y="0"/>
                  </a:moveTo>
                  <a:lnTo>
                    <a:pt x="2826327" y="0"/>
                  </a:lnTo>
                  <a:lnTo>
                    <a:pt x="3112654" y="286327"/>
                  </a:lnTo>
                  <a:lnTo>
                    <a:pt x="3112654" y="3299051"/>
                  </a:lnTo>
                  <a:lnTo>
                    <a:pt x="3030104" y="3381601"/>
                  </a:lnTo>
                  <a:lnTo>
                    <a:pt x="3030104" y="3578843"/>
                  </a:lnTo>
                  <a:lnTo>
                    <a:pt x="2817333" y="3791614"/>
                  </a:lnTo>
                  <a:lnTo>
                    <a:pt x="2608248" y="3791614"/>
                  </a:lnTo>
                  <a:lnTo>
                    <a:pt x="2539062" y="3860800"/>
                  </a:lnTo>
                  <a:lnTo>
                    <a:pt x="281709" y="3860800"/>
                  </a:lnTo>
                  <a:lnTo>
                    <a:pt x="0" y="3579091"/>
                  </a:lnTo>
                  <a:lnTo>
                    <a:pt x="0" y="2863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3114675" y="4951727"/>
              <a:ext cx="274529" cy="259686"/>
            </a:xfrm>
            <a:custGeom>
              <a:avLst/>
              <a:gdLst>
                <a:gd name="connsiteX0" fmla="*/ 46078 w 501232"/>
                <a:gd name="connsiteY0" fmla="*/ 428413 h 474132"/>
                <a:gd name="connsiteX1" fmla="*/ 278194 w 501232"/>
                <a:gd name="connsiteY1" fmla="*/ 428413 h 474132"/>
                <a:gd name="connsiteX2" fmla="*/ 278195 w 501232"/>
                <a:gd name="connsiteY2" fmla="*/ 428413 h 474132"/>
                <a:gd name="connsiteX3" fmla="*/ 343105 w 501232"/>
                <a:gd name="connsiteY3" fmla="*/ 428413 h 474132"/>
                <a:gd name="connsiteX4" fmla="*/ 297026 w 501232"/>
                <a:gd name="connsiteY4" fmla="*/ 474132 h 474132"/>
                <a:gd name="connsiteX5" fmla="*/ 243509 w 501232"/>
                <a:gd name="connsiteY5" fmla="*/ 474132 h 474132"/>
                <a:gd name="connsiteX6" fmla="*/ 243508 w 501232"/>
                <a:gd name="connsiteY6" fmla="*/ 474132 h 474132"/>
                <a:gd name="connsiteX7" fmla="*/ 0 w 501232"/>
                <a:gd name="connsiteY7" fmla="*/ 474132 h 474132"/>
                <a:gd name="connsiteX8" fmla="*/ 455512 w 501232"/>
                <a:gd name="connsiteY8" fmla="*/ 252478 h 474132"/>
                <a:gd name="connsiteX9" fmla="*/ 455512 w 501232"/>
                <a:gd name="connsiteY9" fmla="*/ 316883 h 474132"/>
                <a:gd name="connsiteX10" fmla="*/ 343105 w 501232"/>
                <a:gd name="connsiteY10" fmla="*/ 428412 h 474132"/>
                <a:gd name="connsiteX11" fmla="*/ 278194 w 501232"/>
                <a:gd name="connsiteY11" fmla="*/ 428412 h 474132"/>
                <a:gd name="connsiteX12" fmla="*/ 501232 w 501232"/>
                <a:gd name="connsiteY12" fmla="*/ 0 h 474132"/>
                <a:gd name="connsiteX13" fmla="*/ 501232 w 501232"/>
                <a:gd name="connsiteY13" fmla="*/ 222758 h 474132"/>
                <a:gd name="connsiteX14" fmla="*/ 501232 w 501232"/>
                <a:gd name="connsiteY14" fmla="*/ 271521 h 474132"/>
                <a:gd name="connsiteX15" fmla="*/ 455513 w 501232"/>
                <a:gd name="connsiteY15" fmla="*/ 316883 h 474132"/>
                <a:gd name="connsiteX16" fmla="*/ 455513 w 501232"/>
                <a:gd name="connsiteY16" fmla="*/ 252478 h 474132"/>
                <a:gd name="connsiteX17" fmla="*/ 455513 w 501232"/>
                <a:gd name="connsiteY17" fmla="*/ 45363 h 4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1232" h="474132">
                  <a:moveTo>
                    <a:pt x="46078" y="428413"/>
                  </a:moveTo>
                  <a:lnTo>
                    <a:pt x="278194" y="428413"/>
                  </a:lnTo>
                  <a:lnTo>
                    <a:pt x="278195" y="428413"/>
                  </a:lnTo>
                  <a:lnTo>
                    <a:pt x="343105" y="428413"/>
                  </a:lnTo>
                  <a:lnTo>
                    <a:pt x="297026" y="474132"/>
                  </a:lnTo>
                  <a:lnTo>
                    <a:pt x="243509" y="474132"/>
                  </a:lnTo>
                  <a:lnTo>
                    <a:pt x="243508" y="474132"/>
                  </a:lnTo>
                  <a:lnTo>
                    <a:pt x="0" y="474132"/>
                  </a:lnTo>
                  <a:close/>
                  <a:moveTo>
                    <a:pt x="455512" y="252478"/>
                  </a:moveTo>
                  <a:lnTo>
                    <a:pt x="455512" y="316883"/>
                  </a:lnTo>
                  <a:lnTo>
                    <a:pt x="343105" y="428412"/>
                  </a:lnTo>
                  <a:lnTo>
                    <a:pt x="278194" y="428412"/>
                  </a:lnTo>
                  <a:close/>
                  <a:moveTo>
                    <a:pt x="501232" y="0"/>
                  </a:moveTo>
                  <a:lnTo>
                    <a:pt x="501232" y="222758"/>
                  </a:lnTo>
                  <a:lnTo>
                    <a:pt x="501232" y="271521"/>
                  </a:lnTo>
                  <a:lnTo>
                    <a:pt x="455513" y="316883"/>
                  </a:lnTo>
                  <a:lnTo>
                    <a:pt x="455513" y="252478"/>
                  </a:lnTo>
                  <a:lnTo>
                    <a:pt x="455513" y="453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9001" y="555626"/>
            <a:ext cx="6321926" cy="876848"/>
            <a:chOff x="326687" y="247818"/>
            <a:chExt cx="5509531" cy="725466"/>
          </a:xfrm>
        </p:grpSpPr>
        <p:sp>
          <p:nvSpPr>
            <p:cNvPr id="33" name="文本框 7"/>
            <p:cNvSpPr txBox="1"/>
            <p:nvPr/>
          </p:nvSpPr>
          <p:spPr bwMode="auto">
            <a:xfrm>
              <a:off x="776066" y="412204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派生类的构造函数和析构函数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2603807" y="2275990"/>
            <a:ext cx="6932023" cy="3601434"/>
            <a:chOff x="6929121" y="2200155"/>
            <a:chExt cx="4302259" cy="3459162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>
            <a:xfrm>
              <a:off x="7284606" y="2416378"/>
              <a:ext cx="3734748" cy="28330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派生类构造函数的作用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主要是对派生类中</a:t>
              </a:r>
              <a:r>
                <a:rPr lang="zh-CN" altLang="en-US" sz="2400" dirty="0">
                  <a:solidFill>
                    <a:srgbClr val="0070C0"/>
                  </a:solidFill>
                  <a:latin typeface="+mn-ea"/>
                </a:rPr>
                <a:t>新添加的数据成员做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</a:rPr>
                <a:t>初始化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工作；在创建派生类对象、执行派生类构造函数时，系统会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</a:rPr>
                <a:t>自动调用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基类的构造函数来对</a:t>
              </a:r>
              <a:r>
                <a:rPr lang="zh-CN" altLang="en-US" sz="2400" dirty="0">
                  <a:solidFill>
                    <a:srgbClr val="0070C0"/>
                  </a:solidFill>
                  <a:latin typeface="+mn-ea"/>
                </a:rPr>
                <a:t>基类中定义的数据成员进行初始化。</a:t>
              </a:r>
              <a:endParaRPr lang="zh-CN" altLang="en-US" sz="240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 rot="16200000">
              <a:off x="7350670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9001" y="555626"/>
            <a:ext cx="6321926" cy="876848"/>
            <a:chOff x="326687" y="247818"/>
            <a:chExt cx="5509531" cy="725466"/>
          </a:xfrm>
        </p:grpSpPr>
        <p:sp>
          <p:nvSpPr>
            <p:cNvPr id="33" name="文本框 7"/>
            <p:cNvSpPr txBox="1"/>
            <p:nvPr/>
          </p:nvSpPr>
          <p:spPr bwMode="auto">
            <a:xfrm>
              <a:off x="776066" y="412204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派生类的构造函数和析构函数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44" name="组合 43"/>
          <p:cNvGrpSpPr/>
          <p:nvPr/>
        </p:nvGrpSpPr>
        <p:grpSpPr>
          <a:xfrm>
            <a:off x="2153077" y="2183170"/>
            <a:ext cx="7811588" cy="3427263"/>
            <a:chOff x="6929121" y="2200155"/>
            <a:chExt cx="4302259" cy="3459162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>
            <a:xfrm>
              <a:off x="7284464" y="2311929"/>
              <a:ext cx="3747392" cy="316008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派生类析构函数的作用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: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主要是</a:t>
              </a:r>
              <a:r>
                <a:rPr lang="zh-CN" altLang="en-US" sz="2400" dirty="0">
                  <a:solidFill>
                    <a:srgbClr val="0070C0"/>
                  </a:solidFill>
                  <a:latin typeface="+mn-ea"/>
                </a:rPr>
                <a:t>清除派生类中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</a:rPr>
                <a:t>新添加</a:t>
              </a:r>
              <a:r>
                <a:rPr lang="zh-CN" altLang="en-US" sz="2400" dirty="0">
                  <a:solidFill>
                    <a:srgbClr val="0070C0"/>
                  </a:solidFill>
                  <a:latin typeface="+mn-ea"/>
                </a:rPr>
                <a:t>的数据成员、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释放它们所占据的系统资源；在销毁派生类对象、执行派生类析构函数时，系统会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</a:rPr>
                <a:t>自动调用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基类的析构函数来</a:t>
              </a:r>
              <a:r>
                <a:rPr lang="zh-CN" altLang="en-US" sz="2400" dirty="0">
                  <a:solidFill>
                    <a:srgbClr val="0070C0"/>
                  </a:solidFill>
                  <a:latin typeface="+mn-ea"/>
                </a:rPr>
                <a:t>释放基类中数据成员所占据的系统资源。</a:t>
              </a:r>
              <a:endParaRPr lang="zh-CN" altLang="en-US" sz="240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 rot="16200000">
              <a:off x="7350670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9001" y="555626"/>
            <a:ext cx="6622606" cy="876848"/>
            <a:chOff x="326687" y="247818"/>
            <a:chExt cx="5771573" cy="725466"/>
          </a:xfrm>
        </p:grpSpPr>
        <p:sp>
          <p:nvSpPr>
            <p:cNvPr id="33" name="文本框 7"/>
            <p:cNvSpPr txBox="1"/>
            <p:nvPr/>
          </p:nvSpPr>
          <p:spPr bwMode="auto">
            <a:xfrm>
              <a:off x="1038108" y="41992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派生类构造函数的定义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1" name="矩形 40"/>
          <p:cNvSpPr/>
          <p:nvPr/>
        </p:nvSpPr>
        <p:spPr>
          <a:xfrm>
            <a:off x="587100" y="2454452"/>
            <a:ext cx="64494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形式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派生类名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形参列表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) : 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基类名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实参列表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)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	{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		// 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派生类中数据成员的初始化</a:t>
            </a:r>
            <a:endParaRPr lang="zh-CN" altLang="en-US" sz="2400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		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……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	}</a:t>
            </a:r>
            <a:endParaRPr lang="en-US" altLang="zh-CN" sz="2400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265804" y="2538345"/>
            <a:ext cx="4246684" cy="3401764"/>
            <a:chOff x="6929125" y="2631521"/>
            <a:chExt cx="4318339" cy="3459160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>
            <a:xfrm>
              <a:off x="7094226" y="2903519"/>
              <a:ext cx="3941212" cy="26747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可以将派生类构造函数</a:t>
              </a:r>
              <a:r>
                <a:rPr lang="zh-CN" altLang="en-US" sz="2400" dirty="0">
                  <a:solidFill>
                    <a:srgbClr val="0070C0"/>
                  </a:solidFill>
                  <a:latin typeface="+mn-ea"/>
                </a:rPr>
                <a:t>形参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列表中的形参作为</a:t>
              </a:r>
              <a:r>
                <a:rPr lang="zh-CN" altLang="en-US" sz="2400" dirty="0">
                  <a:solidFill>
                    <a:srgbClr val="0070C0"/>
                  </a:solidFill>
                  <a:latin typeface="+mn-ea"/>
                </a:rPr>
                <a:t>实参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传递给基类构造函数，也可以将</a:t>
              </a:r>
              <a:r>
                <a:rPr lang="zh-CN" altLang="en-US" sz="2400" dirty="0">
                  <a:solidFill>
                    <a:srgbClr val="0070C0"/>
                  </a:solidFill>
                  <a:latin typeface="+mn-ea"/>
                </a:rPr>
                <a:t>常量、全局变量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等作为实参传递给基类构造函数。 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 rot="16200000">
              <a:off x="7358715" y="2201931"/>
              <a:ext cx="3459160" cy="4318339"/>
              <a:chOff x="1016208" y="2576747"/>
              <a:chExt cx="2118362" cy="2644513"/>
            </a:xfrm>
            <a:solidFill>
              <a:srgbClr val="0070C0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1016208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2860041" y="4961574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2" name="矩形 41"/>
          <p:cNvSpPr/>
          <p:nvPr/>
        </p:nvSpPr>
        <p:spPr>
          <a:xfrm>
            <a:off x="632097" y="1769798"/>
            <a:ext cx="6032421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派生类中构造函数的定义有以下两种形式：</a:t>
            </a:r>
            <a:endParaRPr lang="zh-CN" altLang="en-US" sz="2400" dirty="0">
              <a:solidFill>
                <a:srgbClr val="0070C0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636835" y="2147901"/>
            <a:ext cx="2483531" cy="2483534"/>
            <a:chOff x="1384152" y="2393101"/>
            <a:chExt cx="2483531" cy="2483534"/>
          </a:xfrm>
        </p:grpSpPr>
        <p:sp>
          <p:nvSpPr>
            <p:cNvPr id="40" name="椭圆 39"/>
            <p:cNvSpPr/>
            <p:nvPr/>
          </p:nvSpPr>
          <p:spPr>
            <a:xfrm rot="16200000">
              <a:off x="1384151" y="2393102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04267" y="3129549"/>
              <a:ext cx="204330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派生类构造函数定义示例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94087" y="2105153"/>
            <a:ext cx="779195" cy="779196"/>
            <a:chOff x="777424" y="1659420"/>
            <a:chExt cx="779195" cy="779196"/>
          </a:xfrm>
        </p:grpSpPr>
        <p:grpSp>
          <p:nvGrpSpPr>
            <p:cNvPr id="29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2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4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786851" y="181818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3579224" y="1682290"/>
            <a:ext cx="8395062" cy="49686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类定义构造函数：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Person(char *name, bool gender)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……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类的构造函数定义为：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Student(char *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*major) :Person(name, gender)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……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student("1210101", "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true, "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计算机应用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1" y="555626"/>
            <a:ext cx="6622606" cy="876848"/>
            <a:chOff x="326687" y="247818"/>
            <a:chExt cx="5771573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038108" y="41992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派生类构造函数的定义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solidFill>
                      <a:srgbClr val="0070C0"/>
                    </a:solidFill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70C0"/>
                    </a:solidFill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0070C0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9001" y="555626"/>
            <a:ext cx="6622606" cy="876848"/>
            <a:chOff x="326687" y="247818"/>
            <a:chExt cx="5771573" cy="725466"/>
          </a:xfrm>
        </p:grpSpPr>
        <p:sp>
          <p:nvSpPr>
            <p:cNvPr id="33" name="文本框 7"/>
            <p:cNvSpPr txBox="1"/>
            <p:nvPr/>
          </p:nvSpPr>
          <p:spPr bwMode="auto">
            <a:xfrm>
              <a:off x="1038108" y="41992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派生类构造函数的定义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1" name="矩形 40"/>
          <p:cNvSpPr/>
          <p:nvPr/>
        </p:nvSpPr>
        <p:spPr>
          <a:xfrm>
            <a:off x="941988" y="2944077"/>
            <a:ext cx="6283826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派生类名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形参列表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{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//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派生类中数据成员的初始化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……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}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32904" y="3445532"/>
            <a:ext cx="67000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2755" indent="-452755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派生类名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形参列表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 :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基类名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()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452755" indent="-452755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{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452755" indent="-452755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	// 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派生类中数据成员的初始化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452755" indent="-452755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	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……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452755" indent="-452755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	}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98488" y="1812902"/>
            <a:ext cx="6167042" cy="1750023"/>
            <a:chOff x="3242821" y="5525951"/>
            <a:chExt cx="6167042" cy="1384820"/>
          </a:xfrm>
          <a:solidFill>
            <a:srgbClr val="0070C0"/>
          </a:solidFill>
        </p:grpSpPr>
        <p:sp>
          <p:nvSpPr>
            <p:cNvPr id="7" name="矩形: 圆角 6"/>
            <p:cNvSpPr/>
            <p:nvPr/>
          </p:nvSpPr>
          <p:spPr>
            <a:xfrm>
              <a:off x="3242821" y="5525951"/>
              <a:ext cx="6096000" cy="112735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313863" y="5632143"/>
              <a:ext cx="6096000" cy="12786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452755">
                <a:lnSpc>
                  <a:spcPts val="3000"/>
                </a:lnSpc>
                <a:buFont typeface="Wingdings" panose="05000000000000000000" pitchFamily="2" charset="2"/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形式</a:t>
              </a:r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会自动调用基类的无参构造函数、对派生类从基类继承的数据成员进行初始化。它等价于：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buFont typeface="Wingdings" panose="05000000000000000000" pitchFamily="2" charset="2"/>
                <a:buNone/>
              </a:pP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97512" y="1994604"/>
            <a:ext cx="133562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9001" y="555626"/>
            <a:ext cx="6622606" cy="876848"/>
            <a:chOff x="326687" y="247818"/>
            <a:chExt cx="5771573" cy="725466"/>
          </a:xfrm>
        </p:grpSpPr>
        <p:sp>
          <p:nvSpPr>
            <p:cNvPr id="33" name="文本框 7"/>
            <p:cNvSpPr txBox="1"/>
            <p:nvPr/>
          </p:nvSpPr>
          <p:spPr bwMode="auto">
            <a:xfrm>
              <a:off x="1038108" y="41992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派生类析构函数的定义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7" name="矩形 6"/>
          <p:cNvSpPr/>
          <p:nvPr/>
        </p:nvSpPr>
        <p:spPr>
          <a:xfrm>
            <a:off x="759679" y="1903368"/>
            <a:ext cx="939066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7380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派生类中析构函数的定义形式与基类完全相同，其语法格式为：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70966" y="2885646"/>
            <a:ext cx="8378841" cy="3598883"/>
            <a:chOff x="2987254" y="3087145"/>
            <a:chExt cx="6822621" cy="3598883"/>
          </a:xfrm>
        </p:grpSpPr>
        <p:sp>
          <p:nvSpPr>
            <p:cNvPr id="8" name="矩形: 圆角 7"/>
            <p:cNvSpPr/>
            <p:nvPr/>
          </p:nvSpPr>
          <p:spPr>
            <a:xfrm>
              <a:off x="2994696" y="3087145"/>
              <a:ext cx="6815179" cy="3180981"/>
            </a:xfrm>
            <a:prstGeom prst="round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70"/>
            <p:cNvSpPr/>
            <p:nvPr/>
          </p:nvSpPr>
          <p:spPr>
            <a:xfrm>
              <a:off x="2987254" y="3094743"/>
              <a:ext cx="6815179" cy="3180981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3121983" y="3269708"/>
              <a:ext cx="6545720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~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派生类名（）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//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释放派生类中数据成员所占用的额外系统资源等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……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};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312827" y="2478826"/>
            <a:ext cx="2483531" cy="2483534"/>
            <a:chOff x="1384152" y="2393101"/>
            <a:chExt cx="2483531" cy="2483534"/>
          </a:xfrm>
        </p:grpSpPr>
        <p:sp>
          <p:nvSpPr>
            <p:cNvPr id="40" name="椭圆 39"/>
            <p:cNvSpPr/>
            <p:nvPr/>
          </p:nvSpPr>
          <p:spPr>
            <a:xfrm rot="16200000">
              <a:off x="1384151" y="2393102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495968" y="3086799"/>
              <a:ext cx="2317326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为基类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和派生类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定义构造函数和析构函数。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270079" y="2436078"/>
            <a:ext cx="779195" cy="779196"/>
            <a:chOff x="777424" y="1659420"/>
            <a:chExt cx="779195" cy="779196"/>
          </a:xfrm>
        </p:grpSpPr>
        <p:grpSp>
          <p:nvGrpSpPr>
            <p:cNvPr id="29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2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4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867542" y="181818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4771009" y="1555018"/>
            <a:ext cx="6968568" cy="53029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&lt;iostream&gt;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 std;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Person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Person(char *name, bool gender)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	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name);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gender;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&lt;&lt;"Person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~Person() 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&lt;&lt;"Person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protected: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	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	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1" y="555626"/>
            <a:ext cx="6622606" cy="876848"/>
            <a:chOff x="326687" y="247818"/>
            <a:chExt cx="5771573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038108" y="41992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派生类的构造函数和析构函数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2072640" y="1541418"/>
            <a:ext cx="10119360" cy="513899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Student : public Person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Student(char *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*major) : Person(name, gender)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major);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&lt;&lt;"Student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~Student()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{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&lt;&lt;"Student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 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1" y="555626"/>
            <a:ext cx="6622606" cy="876848"/>
            <a:chOff x="326687" y="247818"/>
            <a:chExt cx="5771573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038108" y="41992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派生类的构造函数和析构函数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882110" y="1663201"/>
            <a:ext cx="8263376" cy="224726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main()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Student student("1210101", "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true, "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计算机应用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return 0;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1" y="555626"/>
            <a:ext cx="6622606" cy="876848"/>
            <a:chOff x="326687" y="247818"/>
            <a:chExt cx="5771573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038108" y="41992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派生类的构造函数和析构函数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66" name="组合 65"/>
          <p:cNvGrpSpPr/>
          <p:nvPr/>
        </p:nvGrpSpPr>
        <p:grpSpPr>
          <a:xfrm>
            <a:off x="4938743" y="3430273"/>
            <a:ext cx="5782639" cy="2835597"/>
            <a:chOff x="5960125" y="2504386"/>
            <a:chExt cx="5283140" cy="2756474"/>
          </a:xfrm>
        </p:grpSpPr>
        <p:grpSp>
          <p:nvGrpSpPr>
            <p:cNvPr id="67" name="组合 66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80" name="任意多边形: 形状 79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梯形 80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梯形 81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任意多边形: 形状 84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任意多边形: 形状 85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任意多边形: 形状 86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任意多边形: 形状 87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1" name="任意多边形: 形状 70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梯形 71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梯形 72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任意多边形: 形状 77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任意多边形: 形状 78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8" name="矩形 67"/>
            <p:cNvSpPr/>
            <p:nvPr/>
          </p:nvSpPr>
          <p:spPr>
            <a:xfrm>
              <a:off x="6180835" y="2765181"/>
              <a:ext cx="5062430" cy="2233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zh-CN" altLang="en-US" sz="2400" dirty="0">
                  <a:solidFill>
                    <a:srgbClr val="0070C0"/>
                  </a:solidFill>
                </a:rPr>
                <a:t>上面的程序运行后，会在屏幕上输出：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类析构函数被调用！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类析构函数被调用！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49001" y="555626"/>
            <a:ext cx="2712673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1741388" y="417517"/>
              <a:ext cx="2936606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多继承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557462"/>
            <a:ext cx="10372894" cy="595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87030" y="2833999"/>
            <a:ext cx="2031325" cy="1897530"/>
            <a:chOff x="887030" y="2833999"/>
            <a:chExt cx="2031325" cy="1897530"/>
          </a:xfrm>
        </p:grpSpPr>
        <p:grpSp>
          <p:nvGrpSpPr>
            <p:cNvPr id="37" name="组合 36"/>
            <p:cNvGrpSpPr>
              <a:grpSpLocks noChangeAspect="1"/>
            </p:cNvGrpSpPr>
            <p:nvPr/>
          </p:nvGrpSpPr>
          <p:grpSpPr bwMode="auto">
            <a:xfrm>
              <a:off x="927538" y="2833999"/>
              <a:ext cx="1902126" cy="1897530"/>
              <a:chOff x="3471" y="1280"/>
              <a:chExt cx="829" cy="827"/>
            </a:xfrm>
            <a:solidFill>
              <a:srgbClr val="0070C0"/>
            </a:solidFill>
          </p:grpSpPr>
          <p:sp>
            <p:nvSpPr>
              <p:cNvPr id="38" name="任意多边形: 形状 17"/>
              <p:cNvSpPr/>
              <p:nvPr/>
            </p:nvSpPr>
            <p:spPr bwMode="auto">
              <a:xfrm>
                <a:off x="3813" y="2055"/>
                <a:ext cx="21" cy="47"/>
              </a:xfrm>
              <a:custGeom>
                <a:avLst/>
                <a:gdLst>
                  <a:gd name="T0" fmla="*/ 3 w 9"/>
                  <a:gd name="T1" fmla="*/ 0 h 20"/>
                  <a:gd name="T2" fmla="*/ 0 w 9"/>
                  <a:gd name="T3" fmla="*/ 20 h 20"/>
                  <a:gd name="T4" fmla="*/ 6 w 9"/>
                  <a:gd name="T5" fmla="*/ 20 h 20"/>
                  <a:gd name="T6" fmla="*/ 9 w 9"/>
                  <a:gd name="T7" fmla="*/ 1 h 20"/>
                  <a:gd name="T8" fmla="*/ 3 w 9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3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" y="20"/>
                      <a:pt x="4" y="20"/>
                      <a:pt x="6" y="2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0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任意多边形: 形状 18"/>
              <p:cNvSpPr/>
              <p:nvPr/>
            </p:nvSpPr>
            <p:spPr bwMode="auto">
              <a:xfrm>
                <a:off x="3936" y="1285"/>
                <a:ext cx="21" cy="47"/>
              </a:xfrm>
              <a:custGeom>
                <a:avLst/>
                <a:gdLst>
                  <a:gd name="T0" fmla="*/ 5 w 9"/>
                  <a:gd name="T1" fmla="*/ 20 h 20"/>
                  <a:gd name="T2" fmla="*/ 9 w 9"/>
                  <a:gd name="T3" fmla="*/ 1 h 20"/>
                  <a:gd name="T4" fmla="*/ 3 w 9"/>
                  <a:gd name="T5" fmla="*/ 0 h 20"/>
                  <a:gd name="T6" fmla="*/ 0 w 9"/>
                  <a:gd name="T7" fmla="*/ 19 h 20"/>
                  <a:gd name="T8" fmla="*/ 5 w 9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5" y="20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0"/>
                      <a:pt x="4" y="20"/>
                      <a:pt x="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任意多边形: 形状 19"/>
              <p:cNvSpPr/>
              <p:nvPr/>
            </p:nvSpPr>
            <p:spPr bwMode="auto">
              <a:xfrm>
                <a:off x="3752" y="2040"/>
                <a:ext cx="26" cy="50"/>
              </a:xfrm>
              <a:custGeom>
                <a:avLst/>
                <a:gdLst>
                  <a:gd name="T0" fmla="*/ 6 w 11"/>
                  <a:gd name="T1" fmla="*/ 0 h 21"/>
                  <a:gd name="T2" fmla="*/ 0 w 11"/>
                  <a:gd name="T3" fmla="*/ 19 h 21"/>
                  <a:gd name="T4" fmla="*/ 5 w 11"/>
                  <a:gd name="T5" fmla="*/ 21 h 21"/>
                  <a:gd name="T6" fmla="*/ 11 w 11"/>
                  <a:gd name="T7" fmla="*/ 1 h 21"/>
                  <a:gd name="T8" fmla="*/ 6 w 1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1">
                    <a:moveTo>
                      <a:pt x="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3" y="20"/>
                      <a:pt x="5" y="2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1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任意多边形: 形状 20"/>
              <p:cNvSpPr/>
              <p:nvPr/>
            </p:nvSpPr>
            <p:spPr bwMode="auto">
              <a:xfrm>
                <a:off x="3993" y="1299"/>
                <a:ext cx="26" cy="47"/>
              </a:xfrm>
              <a:custGeom>
                <a:avLst/>
                <a:gdLst>
                  <a:gd name="T0" fmla="*/ 5 w 11"/>
                  <a:gd name="T1" fmla="*/ 20 h 20"/>
                  <a:gd name="T2" fmla="*/ 11 w 11"/>
                  <a:gd name="T3" fmla="*/ 1 h 20"/>
                  <a:gd name="T4" fmla="*/ 6 w 11"/>
                  <a:gd name="T5" fmla="*/ 0 h 20"/>
                  <a:gd name="T6" fmla="*/ 0 w 11"/>
                  <a:gd name="T7" fmla="*/ 19 h 20"/>
                  <a:gd name="T8" fmla="*/ 5 w 1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5" y="2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9" y="1"/>
                      <a:pt x="8" y="0"/>
                      <a:pt x="6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19"/>
                      <a:pt x="3" y="20"/>
                      <a:pt x="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任意多边形: 形状 21"/>
              <p:cNvSpPr/>
              <p:nvPr/>
            </p:nvSpPr>
            <p:spPr bwMode="auto">
              <a:xfrm>
                <a:off x="4045" y="1323"/>
                <a:ext cx="33" cy="47"/>
              </a:xfrm>
              <a:custGeom>
                <a:avLst/>
                <a:gdLst>
                  <a:gd name="T0" fmla="*/ 5 w 14"/>
                  <a:gd name="T1" fmla="*/ 20 h 20"/>
                  <a:gd name="T2" fmla="*/ 14 w 14"/>
                  <a:gd name="T3" fmla="*/ 2 h 20"/>
                  <a:gd name="T4" fmla="*/ 10 w 14"/>
                  <a:gd name="T5" fmla="*/ 0 h 20"/>
                  <a:gd name="T6" fmla="*/ 0 w 14"/>
                  <a:gd name="T7" fmla="*/ 18 h 20"/>
                  <a:gd name="T8" fmla="*/ 5 w 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20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1" y="1"/>
                      <a:pt x="1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8"/>
                      <a:pt x="4" y="19"/>
                      <a:pt x="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任意多边形: 形状 22"/>
              <p:cNvSpPr/>
              <p:nvPr/>
            </p:nvSpPr>
            <p:spPr bwMode="auto">
              <a:xfrm>
                <a:off x="3690" y="2017"/>
                <a:ext cx="36" cy="47"/>
              </a:xfrm>
              <a:custGeom>
                <a:avLst/>
                <a:gdLst>
                  <a:gd name="T0" fmla="*/ 10 w 15"/>
                  <a:gd name="T1" fmla="*/ 0 h 20"/>
                  <a:gd name="T2" fmla="*/ 0 w 15"/>
                  <a:gd name="T3" fmla="*/ 18 h 20"/>
                  <a:gd name="T4" fmla="*/ 5 w 15"/>
                  <a:gd name="T5" fmla="*/ 20 h 20"/>
                  <a:gd name="T6" fmla="*/ 15 w 15"/>
                  <a:gd name="T7" fmla="*/ 2 h 20"/>
                  <a:gd name="T8" fmla="*/ 10 w 15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1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2" y="19"/>
                      <a:pt x="4" y="20"/>
                      <a:pt x="5" y="2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2"/>
                      <a:pt x="11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任意多边形: 形状 23"/>
              <p:cNvSpPr/>
              <p:nvPr/>
            </p:nvSpPr>
            <p:spPr bwMode="auto">
              <a:xfrm>
                <a:off x="3636" y="1986"/>
                <a:ext cx="40" cy="45"/>
              </a:xfrm>
              <a:custGeom>
                <a:avLst/>
                <a:gdLst>
                  <a:gd name="T0" fmla="*/ 12 w 17"/>
                  <a:gd name="T1" fmla="*/ 0 h 19"/>
                  <a:gd name="T2" fmla="*/ 0 w 17"/>
                  <a:gd name="T3" fmla="*/ 16 h 19"/>
                  <a:gd name="T4" fmla="*/ 5 w 17"/>
                  <a:gd name="T5" fmla="*/ 19 h 19"/>
                  <a:gd name="T6" fmla="*/ 17 w 17"/>
                  <a:gd name="T7" fmla="*/ 3 h 19"/>
                  <a:gd name="T8" fmla="*/ 12 w 17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2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8"/>
                      <a:pt x="5" y="19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2"/>
                      <a:pt x="14" y="1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任意多边形: 形状 24"/>
              <p:cNvSpPr/>
              <p:nvPr/>
            </p:nvSpPr>
            <p:spPr bwMode="auto">
              <a:xfrm>
                <a:off x="4094" y="1356"/>
                <a:ext cx="40" cy="45"/>
              </a:xfrm>
              <a:custGeom>
                <a:avLst/>
                <a:gdLst>
                  <a:gd name="T0" fmla="*/ 5 w 17"/>
                  <a:gd name="T1" fmla="*/ 19 h 19"/>
                  <a:gd name="T2" fmla="*/ 17 w 17"/>
                  <a:gd name="T3" fmla="*/ 3 h 19"/>
                  <a:gd name="T4" fmla="*/ 12 w 17"/>
                  <a:gd name="T5" fmla="*/ 0 h 19"/>
                  <a:gd name="T6" fmla="*/ 0 w 17"/>
                  <a:gd name="T7" fmla="*/ 16 h 19"/>
                  <a:gd name="T8" fmla="*/ 5 w 1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5" y="19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5" y="2"/>
                      <a:pt x="14" y="1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8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任意多边形: 形状 25"/>
              <p:cNvSpPr/>
              <p:nvPr/>
            </p:nvSpPr>
            <p:spPr bwMode="auto">
              <a:xfrm>
                <a:off x="3546" y="1904"/>
                <a:ext cx="47" cy="37"/>
              </a:xfrm>
              <a:custGeom>
                <a:avLst/>
                <a:gdLst>
                  <a:gd name="T0" fmla="*/ 16 w 20"/>
                  <a:gd name="T1" fmla="*/ 0 h 16"/>
                  <a:gd name="T2" fmla="*/ 0 w 20"/>
                  <a:gd name="T3" fmla="*/ 12 h 16"/>
                  <a:gd name="T4" fmla="*/ 3 w 20"/>
                  <a:gd name="T5" fmla="*/ 16 h 16"/>
                  <a:gd name="T6" fmla="*/ 20 w 20"/>
                  <a:gd name="T7" fmla="*/ 4 h 16"/>
                  <a:gd name="T8" fmla="*/ 16 w 20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16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13"/>
                      <a:pt x="2" y="15"/>
                      <a:pt x="3" y="16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3"/>
                      <a:pt x="17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任意多边形: 形状 26"/>
              <p:cNvSpPr/>
              <p:nvPr/>
            </p:nvSpPr>
            <p:spPr bwMode="auto">
              <a:xfrm>
                <a:off x="4177" y="1445"/>
                <a:ext cx="47" cy="38"/>
              </a:xfrm>
              <a:custGeom>
                <a:avLst/>
                <a:gdLst>
                  <a:gd name="T0" fmla="*/ 4 w 20"/>
                  <a:gd name="T1" fmla="*/ 16 h 16"/>
                  <a:gd name="T2" fmla="*/ 20 w 20"/>
                  <a:gd name="T3" fmla="*/ 4 h 16"/>
                  <a:gd name="T4" fmla="*/ 17 w 20"/>
                  <a:gd name="T5" fmla="*/ 0 h 16"/>
                  <a:gd name="T6" fmla="*/ 0 w 20"/>
                  <a:gd name="T7" fmla="*/ 12 h 16"/>
                  <a:gd name="T8" fmla="*/ 4 w 20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4" y="16"/>
                    </a:moveTo>
                    <a:cubicBezTo>
                      <a:pt x="20" y="4"/>
                      <a:pt x="20" y="4"/>
                      <a:pt x="20" y="4"/>
                    </a:cubicBezTo>
                    <a:cubicBezTo>
                      <a:pt x="19" y="3"/>
                      <a:pt x="18" y="1"/>
                      <a:pt x="17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3"/>
                      <a:pt x="2" y="15"/>
                      <a:pt x="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任意多边形: 形状 27"/>
              <p:cNvSpPr/>
              <p:nvPr/>
            </p:nvSpPr>
            <p:spPr bwMode="auto">
              <a:xfrm>
                <a:off x="4207" y="1500"/>
                <a:ext cx="50" cy="33"/>
              </a:xfrm>
              <a:custGeom>
                <a:avLst/>
                <a:gdLst>
                  <a:gd name="T0" fmla="*/ 3 w 21"/>
                  <a:gd name="T1" fmla="*/ 14 h 14"/>
                  <a:gd name="T2" fmla="*/ 21 w 21"/>
                  <a:gd name="T3" fmla="*/ 5 h 14"/>
                  <a:gd name="T4" fmla="*/ 18 w 21"/>
                  <a:gd name="T5" fmla="*/ 0 h 14"/>
                  <a:gd name="T6" fmla="*/ 0 w 21"/>
                  <a:gd name="T7" fmla="*/ 9 h 14"/>
                  <a:gd name="T8" fmla="*/ 3 w 2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3" y="14"/>
                    </a:moveTo>
                    <a:cubicBezTo>
                      <a:pt x="21" y="5"/>
                      <a:pt x="21" y="5"/>
                      <a:pt x="21" y="5"/>
                    </a:cubicBezTo>
                    <a:cubicBezTo>
                      <a:pt x="20" y="3"/>
                      <a:pt x="19" y="2"/>
                      <a:pt x="18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2" y="12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任意多边形: 形状 28"/>
              <p:cNvSpPr/>
              <p:nvPr/>
            </p:nvSpPr>
            <p:spPr bwMode="auto">
              <a:xfrm>
                <a:off x="3513" y="1854"/>
                <a:ext cx="50" cy="33"/>
              </a:xfrm>
              <a:custGeom>
                <a:avLst/>
                <a:gdLst>
                  <a:gd name="T0" fmla="*/ 18 w 21"/>
                  <a:gd name="T1" fmla="*/ 0 h 14"/>
                  <a:gd name="T2" fmla="*/ 0 w 21"/>
                  <a:gd name="T3" fmla="*/ 9 h 14"/>
                  <a:gd name="T4" fmla="*/ 3 w 21"/>
                  <a:gd name="T5" fmla="*/ 14 h 14"/>
                  <a:gd name="T6" fmla="*/ 21 w 21"/>
                  <a:gd name="T7" fmla="*/ 5 h 14"/>
                  <a:gd name="T8" fmla="*/ 18 w 21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18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2" y="12"/>
                      <a:pt x="3" y="1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3"/>
                      <a:pt x="19" y="2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任意多边形: 形状 29"/>
              <p:cNvSpPr/>
              <p:nvPr/>
            </p:nvSpPr>
            <p:spPr bwMode="auto">
              <a:xfrm>
                <a:off x="3490" y="1800"/>
                <a:ext cx="49" cy="28"/>
              </a:xfrm>
              <a:custGeom>
                <a:avLst/>
                <a:gdLst>
                  <a:gd name="T0" fmla="*/ 19 w 21"/>
                  <a:gd name="T1" fmla="*/ 0 h 12"/>
                  <a:gd name="T2" fmla="*/ 0 w 21"/>
                  <a:gd name="T3" fmla="*/ 7 h 12"/>
                  <a:gd name="T4" fmla="*/ 2 w 21"/>
                  <a:gd name="T5" fmla="*/ 12 h 12"/>
                  <a:gd name="T6" fmla="*/ 21 w 21"/>
                  <a:gd name="T7" fmla="*/ 6 h 12"/>
                  <a:gd name="T8" fmla="*/ 19 w 2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19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10"/>
                      <a:pt x="2" y="1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4"/>
                      <a:pt x="20" y="2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任意多边形: 形状 30"/>
              <p:cNvSpPr/>
              <p:nvPr/>
            </p:nvSpPr>
            <p:spPr bwMode="auto">
              <a:xfrm>
                <a:off x="4231" y="1559"/>
                <a:ext cx="50" cy="28"/>
              </a:xfrm>
              <a:custGeom>
                <a:avLst/>
                <a:gdLst>
                  <a:gd name="T0" fmla="*/ 2 w 21"/>
                  <a:gd name="T1" fmla="*/ 12 h 12"/>
                  <a:gd name="T2" fmla="*/ 21 w 21"/>
                  <a:gd name="T3" fmla="*/ 6 h 12"/>
                  <a:gd name="T4" fmla="*/ 19 w 21"/>
                  <a:gd name="T5" fmla="*/ 0 h 12"/>
                  <a:gd name="T6" fmla="*/ 0 w 21"/>
                  <a:gd name="T7" fmla="*/ 7 h 12"/>
                  <a:gd name="T8" fmla="*/ 2 w 2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2" y="1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0" y="4"/>
                      <a:pt x="20" y="2"/>
                      <a:pt x="19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10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任意多边形: 形状 31"/>
              <p:cNvSpPr/>
              <p:nvPr/>
            </p:nvSpPr>
            <p:spPr bwMode="auto">
              <a:xfrm>
                <a:off x="4245" y="1623"/>
                <a:ext cx="50" cy="21"/>
              </a:xfrm>
              <a:custGeom>
                <a:avLst/>
                <a:gdLst>
                  <a:gd name="T0" fmla="*/ 1 w 21"/>
                  <a:gd name="T1" fmla="*/ 9 h 9"/>
                  <a:gd name="T2" fmla="*/ 21 w 21"/>
                  <a:gd name="T3" fmla="*/ 5 h 9"/>
                  <a:gd name="T4" fmla="*/ 20 w 21"/>
                  <a:gd name="T5" fmla="*/ 0 h 9"/>
                  <a:gd name="T6" fmla="*/ 0 w 21"/>
                  <a:gd name="T7" fmla="*/ 3 h 9"/>
                  <a:gd name="T8" fmla="*/ 1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1" y="9"/>
                    </a:move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2"/>
                      <a:pt x="2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1" y="7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任意多边形: 形状 32"/>
              <p:cNvSpPr/>
              <p:nvPr/>
            </p:nvSpPr>
            <p:spPr bwMode="auto">
              <a:xfrm>
                <a:off x="3475" y="1745"/>
                <a:ext cx="50" cy="19"/>
              </a:xfrm>
              <a:custGeom>
                <a:avLst/>
                <a:gdLst>
                  <a:gd name="T0" fmla="*/ 20 w 21"/>
                  <a:gd name="T1" fmla="*/ 0 h 8"/>
                  <a:gd name="T2" fmla="*/ 0 w 21"/>
                  <a:gd name="T3" fmla="*/ 3 h 8"/>
                  <a:gd name="T4" fmla="*/ 1 w 21"/>
                  <a:gd name="T5" fmla="*/ 8 h 8"/>
                  <a:gd name="T6" fmla="*/ 21 w 21"/>
                  <a:gd name="T7" fmla="*/ 5 h 8"/>
                  <a:gd name="T8" fmla="*/ 20 w 2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8">
                    <a:moveTo>
                      <a:pt x="2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1" y="6"/>
                      <a:pt x="1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3"/>
                      <a:pt x="20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任意多边形: 形状 33"/>
              <p:cNvSpPr/>
              <p:nvPr/>
            </p:nvSpPr>
            <p:spPr bwMode="auto">
              <a:xfrm>
                <a:off x="3475" y="1623"/>
                <a:ext cx="50" cy="21"/>
              </a:xfrm>
              <a:custGeom>
                <a:avLst/>
                <a:gdLst>
                  <a:gd name="T0" fmla="*/ 21 w 21"/>
                  <a:gd name="T1" fmla="*/ 3 h 9"/>
                  <a:gd name="T2" fmla="*/ 1 w 21"/>
                  <a:gd name="T3" fmla="*/ 0 h 9"/>
                  <a:gd name="T4" fmla="*/ 0 w 21"/>
                  <a:gd name="T5" fmla="*/ 5 h 9"/>
                  <a:gd name="T6" fmla="*/ 20 w 21"/>
                  <a:gd name="T7" fmla="*/ 9 h 9"/>
                  <a:gd name="T8" fmla="*/ 21 w 21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1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0" y="4"/>
                      <a:pt x="0" y="5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7"/>
                      <a:pt x="20" y="5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任意多边形: 形状 34"/>
              <p:cNvSpPr/>
              <p:nvPr/>
            </p:nvSpPr>
            <p:spPr bwMode="auto">
              <a:xfrm>
                <a:off x="4245" y="1745"/>
                <a:ext cx="50" cy="19"/>
              </a:xfrm>
              <a:custGeom>
                <a:avLst/>
                <a:gdLst>
                  <a:gd name="T0" fmla="*/ 0 w 21"/>
                  <a:gd name="T1" fmla="*/ 5 h 8"/>
                  <a:gd name="T2" fmla="*/ 20 w 21"/>
                  <a:gd name="T3" fmla="*/ 8 h 8"/>
                  <a:gd name="T4" fmla="*/ 21 w 21"/>
                  <a:gd name="T5" fmla="*/ 3 h 8"/>
                  <a:gd name="T6" fmla="*/ 1 w 21"/>
                  <a:gd name="T7" fmla="*/ 0 h 8"/>
                  <a:gd name="T8" fmla="*/ 0 w 21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8">
                    <a:moveTo>
                      <a:pt x="0" y="5"/>
                    </a:moveTo>
                    <a:cubicBezTo>
                      <a:pt x="20" y="8"/>
                      <a:pt x="20" y="8"/>
                      <a:pt x="20" y="8"/>
                    </a:cubicBezTo>
                    <a:cubicBezTo>
                      <a:pt x="20" y="6"/>
                      <a:pt x="21" y="5"/>
                      <a:pt x="21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任意多边形: 形状 35"/>
              <p:cNvSpPr/>
              <p:nvPr/>
            </p:nvSpPr>
            <p:spPr bwMode="auto">
              <a:xfrm>
                <a:off x="4231" y="1800"/>
                <a:ext cx="50" cy="28"/>
              </a:xfrm>
              <a:custGeom>
                <a:avLst/>
                <a:gdLst>
                  <a:gd name="T0" fmla="*/ 0 w 21"/>
                  <a:gd name="T1" fmla="*/ 6 h 12"/>
                  <a:gd name="T2" fmla="*/ 19 w 21"/>
                  <a:gd name="T3" fmla="*/ 12 h 12"/>
                  <a:gd name="T4" fmla="*/ 21 w 21"/>
                  <a:gd name="T5" fmla="*/ 7 h 12"/>
                  <a:gd name="T6" fmla="*/ 2 w 21"/>
                  <a:gd name="T7" fmla="*/ 0 h 12"/>
                  <a:gd name="T8" fmla="*/ 0 w 21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0" y="6"/>
                    </a:moveTo>
                    <a:cubicBezTo>
                      <a:pt x="19" y="12"/>
                      <a:pt x="19" y="12"/>
                      <a:pt x="19" y="12"/>
                    </a:cubicBezTo>
                    <a:cubicBezTo>
                      <a:pt x="20" y="10"/>
                      <a:pt x="20" y="8"/>
                      <a:pt x="21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任意多边形: 形状 36"/>
              <p:cNvSpPr/>
              <p:nvPr/>
            </p:nvSpPr>
            <p:spPr bwMode="auto">
              <a:xfrm>
                <a:off x="3490" y="1559"/>
                <a:ext cx="49" cy="28"/>
              </a:xfrm>
              <a:custGeom>
                <a:avLst/>
                <a:gdLst>
                  <a:gd name="T0" fmla="*/ 21 w 21"/>
                  <a:gd name="T1" fmla="*/ 7 h 12"/>
                  <a:gd name="T2" fmla="*/ 2 w 21"/>
                  <a:gd name="T3" fmla="*/ 0 h 12"/>
                  <a:gd name="T4" fmla="*/ 0 w 21"/>
                  <a:gd name="T5" fmla="*/ 6 h 12"/>
                  <a:gd name="T6" fmla="*/ 19 w 21"/>
                  <a:gd name="T7" fmla="*/ 12 h 12"/>
                  <a:gd name="T8" fmla="*/ 21 w 21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21" y="7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4"/>
                      <a:pt x="0" y="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0" y="10"/>
                      <a:pt x="20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任意多边形: 形状 37"/>
              <p:cNvSpPr/>
              <p:nvPr/>
            </p:nvSpPr>
            <p:spPr bwMode="auto">
              <a:xfrm>
                <a:off x="3513" y="1500"/>
                <a:ext cx="50" cy="33"/>
              </a:xfrm>
              <a:custGeom>
                <a:avLst/>
                <a:gdLst>
                  <a:gd name="T0" fmla="*/ 21 w 21"/>
                  <a:gd name="T1" fmla="*/ 9 h 14"/>
                  <a:gd name="T2" fmla="*/ 3 w 21"/>
                  <a:gd name="T3" fmla="*/ 0 h 14"/>
                  <a:gd name="T4" fmla="*/ 0 w 21"/>
                  <a:gd name="T5" fmla="*/ 5 h 14"/>
                  <a:gd name="T6" fmla="*/ 18 w 21"/>
                  <a:gd name="T7" fmla="*/ 14 h 14"/>
                  <a:gd name="T8" fmla="*/ 21 w 21"/>
                  <a:gd name="T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21" y="9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2"/>
                      <a:pt x="20" y="11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任意多边形: 形状 38"/>
              <p:cNvSpPr/>
              <p:nvPr/>
            </p:nvSpPr>
            <p:spPr bwMode="auto">
              <a:xfrm>
                <a:off x="4207" y="1854"/>
                <a:ext cx="50" cy="33"/>
              </a:xfrm>
              <a:custGeom>
                <a:avLst/>
                <a:gdLst>
                  <a:gd name="T0" fmla="*/ 0 w 21"/>
                  <a:gd name="T1" fmla="*/ 5 h 14"/>
                  <a:gd name="T2" fmla="*/ 18 w 21"/>
                  <a:gd name="T3" fmla="*/ 14 h 14"/>
                  <a:gd name="T4" fmla="*/ 21 w 21"/>
                  <a:gd name="T5" fmla="*/ 9 h 14"/>
                  <a:gd name="T6" fmla="*/ 3 w 21"/>
                  <a:gd name="T7" fmla="*/ 0 h 14"/>
                  <a:gd name="T8" fmla="*/ 0 w 21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0" y="5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2"/>
                      <a:pt x="20" y="11"/>
                      <a:pt x="21" y="9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任意多边形: 形状 39"/>
              <p:cNvSpPr/>
              <p:nvPr/>
            </p:nvSpPr>
            <p:spPr bwMode="auto">
              <a:xfrm>
                <a:off x="4177" y="1904"/>
                <a:ext cx="47" cy="37"/>
              </a:xfrm>
              <a:custGeom>
                <a:avLst/>
                <a:gdLst>
                  <a:gd name="T0" fmla="*/ 0 w 20"/>
                  <a:gd name="T1" fmla="*/ 4 h 16"/>
                  <a:gd name="T2" fmla="*/ 17 w 20"/>
                  <a:gd name="T3" fmla="*/ 16 h 16"/>
                  <a:gd name="T4" fmla="*/ 20 w 20"/>
                  <a:gd name="T5" fmla="*/ 12 h 16"/>
                  <a:gd name="T6" fmla="*/ 4 w 20"/>
                  <a:gd name="T7" fmla="*/ 0 h 16"/>
                  <a:gd name="T8" fmla="*/ 0 w 20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0" y="4"/>
                    </a:move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5"/>
                      <a:pt x="19" y="13"/>
                      <a:pt x="20" y="1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任意多边形: 形状 40"/>
              <p:cNvSpPr/>
              <p:nvPr/>
            </p:nvSpPr>
            <p:spPr bwMode="auto">
              <a:xfrm>
                <a:off x="3546" y="1445"/>
                <a:ext cx="47" cy="38"/>
              </a:xfrm>
              <a:custGeom>
                <a:avLst/>
                <a:gdLst>
                  <a:gd name="T0" fmla="*/ 20 w 20"/>
                  <a:gd name="T1" fmla="*/ 12 h 16"/>
                  <a:gd name="T2" fmla="*/ 3 w 20"/>
                  <a:gd name="T3" fmla="*/ 0 h 16"/>
                  <a:gd name="T4" fmla="*/ 0 w 20"/>
                  <a:gd name="T5" fmla="*/ 4 h 16"/>
                  <a:gd name="T6" fmla="*/ 16 w 20"/>
                  <a:gd name="T7" fmla="*/ 16 h 16"/>
                  <a:gd name="T8" fmla="*/ 20 w 20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20" y="1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3"/>
                      <a:pt x="0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9" y="13"/>
                      <a:pt x="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任意多边形: 形状 41"/>
              <p:cNvSpPr/>
              <p:nvPr/>
            </p:nvSpPr>
            <p:spPr bwMode="auto">
              <a:xfrm>
                <a:off x="3636" y="1356"/>
                <a:ext cx="40" cy="45"/>
              </a:xfrm>
              <a:custGeom>
                <a:avLst/>
                <a:gdLst>
                  <a:gd name="T0" fmla="*/ 17 w 17"/>
                  <a:gd name="T1" fmla="*/ 16 h 19"/>
                  <a:gd name="T2" fmla="*/ 5 w 17"/>
                  <a:gd name="T3" fmla="*/ 0 h 19"/>
                  <a:gd name="T4" fmla="*/ 0 w 17"/>
                  <a:gd name="T5" fmla="*/ 3 h 19"/>
                  <a:gd name="T6" fmla="*/ 12 w 17"/>
                  <a:gd name="T7" fmla="*/ 19 h 19"/>
                  <a:gd name="T8" fmla="*/ 17 w 17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6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5" y="17"/>
                      <a:pt x="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任意多边形: 形状 42"/>
              <p:cNvSpPr/>
              <p:nvPr/>
            </p:nvSpPr>
            <p:spPr bwMode="auto">
              <a:xfrm>
                <a:off x="4094" y="1986"/>
                <a:ext cx="40" cy="45"/>
              </a:xfrm>
              <a:custGeom>
                <a:avLst/>
                <a:gdLst>
                  <a:gd name="T0" fmla="*/ 0 w 17"/>
                  <a:gd name="T1" fmla="*/ 3 h 19"/>
                  <a:gd name="T2" fmla="*/ 12 w 17"/>
                  <a:gd name="T3" fmla="*/ 19 h 19"/>
                  <a:gd name="T4" fmla="*/ 17 w 17"/>
                  <a:gd name="T5" fmla="*/ 16 h 19"/>
                  <a:gd name="T6" fmla="*/ 5 w 17"/>
                  <a:gd name="T7" fmla="*/ 0 h 19"/>
                  <a:gd name="T8" fmla="*/ 0 w 17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0" y="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5" y="17"/>
                      <a:pt x="17" y="1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任意多边形: 形状 43"/>
              <p:cNvSpPr/>
              <p:nvPr/>
            </p:nvSpPr>
            <p:spPr bwMode="auto">
              <a:xfrm>
                <a:off x="4045" y="2017"/>
                <a:ext cx="33" cy="47"/>
              </a:xfrm>
              <a:custGeom>
                <a:avLst/>
                <a:gdLst>
                  <a:gd name="T0" fmla="*/ 0 w 14"/>
                  <a:gd name="T1" fmla="*/ 2 h 20"/>
                  <a:gd name="T2" fmla="*/ 10 w 14"/>
                  <a:gd name="T3" fmla="*/ 20 h 20"/>
                  <a:gd name="T4" fmla="*/ 14 w 14"/>
                  <a:gd name="T5" fmla="*/ 18 h 20"/>
                  <a:gd name="T6" fmla="*/ 5 w 14"/>
                  <a:gd name="T7" fmla="*/ 0 h 20"/>
                  <a:gd name="T8" fmla="*/ 0 w 14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0" y="2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3" y="19"/>
                      <a:pt x="14" y="18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任意多边形: 形状 44"/>
              <p:cNvSpPr/>
              <p:nvPr/>
            </p:nvSpPr>
            <p:spPr bwMode="auto">
              <a:xfrm>
                <a:off x="3690" y="1323"/>
                <a:ext cx="36" cy="47"/>
              </a:xfrm>
              <a:custGeom>
                <a:avLst/>
                <a:gdLst>
                  <a:gd name="T0" fmla="*/ 15 w 15"/>
                  <a:gd name="T1" fmla="*/ 18 h 20"/>
                  <a:gd name="T2" fmla="*/ 5 w 15"/>
                  <a:gd name="T3" fmla="*/ 0 h 20"/>
                  <a:gd name="T4" fmla="*/ 0 w 15"/>
                  <a:gd name="T5" fmla="*/ 2 h 20"/>
                  <a:gd name="T6" fmla="*/ 10 w 15"/>
                  <a:gd name="T7" fmla="*/ 20 h 20"/>
                  <a:gd name="T8" fmla="*/ 15 w 15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15" y="18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19"/>
                      <a:pt x="13" y="18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任意多边形: 形状 45"/>
              <p:cNvSpPr/>
              <p:nvPr/>
            </p:nvSpPr>
            <p:spPr bwMode="auto">
              <a:xfrm>
                <a:off x="3752" y="1299"/>
                <a:ext cx="26" cy="47"/>
              </a:xfrm>
              <a:custGeom>
                <a:avLst/>
                <a:gdLst>
                  <a:gd name="T0" fmla="*/ 11 w 11"/>
                  <a:gd name="T1" fmla="*/ 19 h 20"/>
                  <a:gd name="T2" fmla="*/ 5 w 11"/>
                  <a:gd name="T3" fmla="*/ 0 h 20"/>
                  <a:gd name="T4" fmla="*/ 0 w 11"/>
                  <a:gd name="T5" fmla="*/ 1 h 20"/>
                  <a:gd name="T6" fmla="*/ 6 w 11"/>
                  <a:gd name="T7" fmla="*/ 20 h 20"/>
                  <a:gd name="T8" fmla="*/ 11 w 11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11" y="19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9" y="19"/>
                      <a:pt x="1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任意多边形: 形状 46"/>
              <p:cNvSpPr/>
              <p:nvPr/>
            </p:nvSpPr>
            <p:spPr bwMode="auto">
              <a:xfrm>
                <a:off x="3993" y="2040"/>
                <a:ext cx="26" cy="50"/>
              </a:xfrm>
              <a:custGeom>
                <a:avLst/>
                <a:gdLst>
                  <a:gd name="T0" fmla="*/ 0 w 11"/>
                  <a:gd name="T1" fmla="*/ 1 h 21"/>
                  <a:gd name="T2" fmla="*/ 6 w 11"/>
                  <a:gd name="T3" fmla="*/ 21 h 21"/>
                  <a:gd name="T4" fmla="*/ 11 w 11"/>
                  <a:gd name="T5" fmla="*/ 19 h 21"/>
                  <a:gd name="T6" fmla="*/ 5 w 11"/>
                  <a:gd name="T7" fmla="*/ 0 h 21"/>
                  <a:gd name="T8" fmla="*/ 0 w 11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1">
                    <a:moveTo>
                      <a:pt x="0" y="1"/>
                    </a:moveTo>
                    <a:cubicBezTo>
                      <a:pt x="6" y="21"/>
                      <a:pt x="6" y="21"/>
                      <a:pt x="6" y="21"/>
                    </a:cubicBezTo>
                    <a:cubicBezTo>
                      <a:pt x="8" y="20"/>
                      <a:pt x="9" y="19"/>
                      <a:pt x="11" y="1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任意多边形: 形状 47"/>
              <p:cNvSpPr/>
              <p:nvPr/>
            </p:nvSpPr>
            <p:spPr bwMode="auto">
              <a:xfrm>
                <a:off x="3936" y="2055"/>
                <a:ext cx="21" cy="47"/>
              </a:xfrm>
              <a:custGeom>
                <a:avLst/>
                <a:gdLst>
                  <a:gd name="T0" fmla="*/ 0 w 9"/>
                  <a:gd name="T1" fmla="*/ 1 h 20"/>
                  <a:gd name="T2" fmla="*/ 3 w 9"/>
                  <a:gd name="T3" fmla="*/ 20 h 20"/>
                  <a:gd name="T4" fmla="*/ 9 w 9"/>
                  <a:gd name="T5" fmla="*/ 20 h 20"/>
                  <a:gd name="T6" fmla="*/ 5 w 9"/>
                  <a:gd name="T7" fmla="*/ 0 h 20"/>
                  <a:gd name="T8" fmla="*/ 0 w 9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0" y="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5" y="20"/>
                      <a:pt x="7" y="20"/>
                      <a:pt x="9" y="2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任意多边形: 形状 48"/>
              <p:cNvSpPr/>
              <p:nvPr/>
            </p:nvSpPr>
            <p:spPr bwMode="auto">
              <a:xfrm>
                <a:off x="3813" y="1285"/>
                <a:ext cx="21" cy="47"/>
              </a:xfrm>
              <a:custGeom>
                <a:avLst/>
                <a:gdLst>
                  <a:gd name="T0" fmla="*/ 9 w 9"/>
                  <a:gd name="T1" fmla="*/ 19 h 20"/>
                  <a:gd name="T2" fmla="*/ 6 w 9"/>
                  <a:gd name="T3" fmla="*/ 0 h 20"/>
                  <a:gd name="T4" fmla="*/ 0 w 9"/>
                  <a:gd name="T5" fmla="*/ 1 h 20"/>
                  <a:gd name="T6" fmla="*/ 3 w 9"/>
                  <a:gd name="T7" fmla="*/ 20 h 20"/>
                  <a:gd name="T8" fmla="*/ 9 w 9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9" y="19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0"/>
                      <a:pt x="0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0"/>
                      <a:pt x="7" y="20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任意多边形: 形状 49"/>
              <p:cNvSpPr/>
              <p:nvPr/>
            </p:nvSpPr>
            <p:spPr bwMode="auto">
              <a:xfrm>
                <a:off x="3874" y="1280"/>
                <a:ext cx="22" cy="76"/>
              </a:xfrm>
              <a:custGeom>
                <a:avLst/>
                <a:gdLst>
                  <a:gd name="T0" fmla="*/ 4 w 9"/>
                  <a:gd name="T1" fmla="*/ 32 h 32"/>
                  <a:gd name="T2" fmla="*/ 9 w 9"/>
                  <a:gd name="T3" fmla="*/ 32 h 32"/>
                  <a:gd name="T4" fmla="*/ 9 w 9"/>
                  <a:gd name="T5" fmla="*/ 0 h 32"/>
                  <a:gd name="T6" fmla="*/ 4 w 9"/>
                  <a:gd name="T7" fmla="*/ 0 h 32"/>
                  <a:gd name="T8" fmla="*/ 0 w 9"/>
                  <a:gd name="T9" fmla="*/ 0 h 32"/>
                  <a:gd name="T10" fmla="*/ 0 w 9"/>
                  <a:gd name="T11" fmla="*/ 32 h 32"/>
                  <a:gd name="T12" fmla="*/ 4 w 9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2">
                    <a:moveTo>
                      <a:pt x="4" y="32"/>
                    </a:moveTo>
                    <a:cubicBezTo>
                      <a:pt x="6" y="32"/>
                      <a:pt x="7" y="32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6" y="0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2"/>
                      <a:pt x="3" y="32"/>
                      <a:pt x="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任意多边形: 形状 50"/>
              <p:cNvSpPr/>
              <p:nvPr/>
            </p:nvSpPr>
            <p:spPr bwMode="auto">
              <a:xfrm>
                <a:off x="3874" y="2031"/>
                <a:ext cx="22" cy="76"/>
              </a:xfrm>
              <a:custGeom>
                <a:avLst/>
                <a:gdLst>
                  <a:gd name="T0" fmla="*/ 4 w 9"/>
                  <a:gd name="T1" fmla="*/ 0 h 32"/>
                  <a:gd name="T2" fmla="*/ 0 w 9"/>
                  <a:gd name="T3" fmla="*/ 0 h 32"/>
                  <a:gd name="T4" fmla="*/ 0 w 9"/>
                  <a:gd name="T5" fmla="*/ 32 h 32"/>
                  <a:gd name="T6" fmla="*/ 4 w 9"/>
                  <a:gd name="T7" fmla="*/ 32 h 32"/>
                  <a:gd name="T8" fmla="*/ 9 w 9"/>
                  <a:gd name="T9" fmla="*/ 32 h 32"/>
                  <a:gd name="T10" fmla="*/ 9 w 9"/>
                  <a:gd name="T11" fmla="*/ 0 h 32"/>
                  <a:gd name="T12" fmla="*/ 4 w 9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2">
                    <a:moveTo>
                      <a:pt x="4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2"/>
                      <a:pt x="3" y="32"/>
                      <a:pt x="4" y="32"/>
                    </a:cubicBezTo>
                    <a:cubicBezTo>
                      <a:pt x="6" y="32"/>
                      <a:pt x="7" y="32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任意多边形: 形状 51"/>
              <p:cNvSpPr/>
              <p:nvPr/>
            </p:nvSpPr>
            <p:spPr bwMode="auto">
              <a:xfrm>
                <a:off x="4118" y="1393"/>
                <a:ext cx="66" cy="69"/>
              </a:xfrm>
              <a:custGeom>
                <a:avLst/>
                <a:gdLst>
                  <a:gd name="T0" fmla="*/ 6 w 28"/>
                  <a:gd name="T1" fmla="*/ 29 h 29"/>
                  <a:gd name="T2" fmla="*/ 28 w 28"/>
                  <a:gd name="T3" fmla="*/ 6 h 29"/>
                  <a:gd name="T4" fmla="*/ 22 w 28"/>
                  <a:gd name="T5" fmla="*/ 0 h 29"/>
                  <a:gd name="T6" fmla="*/ 0 w 28"/>
                  <a:gd name="T7" fmla="*/ 23 h 29"/>
                  <a:gd name="T8" fmla="*/ 6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6" y="29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6" y="4"/>
                      <a:pt x="24" y="2"/>
                      <a:pt x="22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5"/>
                      <a:pt x="4" y="27"/>
                      <a:pt x="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任意多边形: 形状 52"/>
              <p:cNvSpPr/>
              <p:nvPr/>
            </p:nvSpPr>
            <p:spPr bwMode="auto">
              <a:xfrm>
                <a:off x="3586" y="1925"/>
                <a:ext cx="67" cy="68"/>
              </a:xfrm>
              <a:custGeom>
                <a:avLst/>
                <a:gdLst>
                  <a:gd name="T0" fmla="*/ 22 w 28"/>
                  <a:gd name="T1" fmla="*/ 0 h 29"/>
                  <a:gd name="T2" fmla="*/ 0 w 28"/>
                  <a:gd name="T3" fmla="*/ 23 h 29"/>
                  <a:gd name="T4" fmla="*/ 6 w 28"/>
                  <a:gd name="T5" fmla="*/ 29 h 29"/>
                  <a:gd name="T6" fmla="*/ 28 w 28"/>
                  <a:gd name="T7" fmla="*/ 6 h 29"/>
                  <a:gd name="T8" fmla="*/ 22 w 28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2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2" y="25"/>
                      <a:pt x="4" y="27"/>
                      <a:pt x="6" y="29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6" y="4"/>
                      <a:pt x="24" y="2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任意多边形: 形状 53"/>
              <p:cNvSpPr/>
              <p:nvPr/>
            </p:nvSpPr>
            <p:spPr bwMode="auto">
              <a:xfrm>
                <a:off x="3471" y="1684"/>
                <a:ext cx="75" cy="19"/>
              </a:xfrm>
              <a:custGeom>
                <a:avLst/>
                <a:gdLst>
                  <a:gd name="T0" fmla="*/ 32 w 32"/>
                  <a:gd name="T1" fmla="*/ 4 h 8"/>
                  <a:gd name="T2" fmla="*/ 32 w 32"/>
                  <a:gd name="T3" fmla="*/ 0 h 8"/>
                  <a:gd name="T4" fmla="*/ 0 w 32"/>
                  <a:gd name="T5" fmla="*/ 0 h 8"/>
                  <a:gd name="T6" fmla="*/ 0 w 32"/>
                  <a:gd name="T7" fmla="*/ 4 h 8"/>
                  <a:gd name="T8" fmla="*/ 0 w 32"/>
                  <a:gd name="T9" fmla="*/ 8 h 8"/>
                  <a:gd name="T10" fmla="*/ 32 w 32"/>
                  <a:gd name="T11" fmla="*/ 8 h 8"/>
                  <a:gd name="T12" fmla="*/ 32 w 32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32" y="4"/>
                    </a:moveTo>
                    <a:cubicBezTo>
                      <a:pt x="32" y="3"/>
                      <a:pt x="32" y="1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5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任意多边形: 形状 54"/>
              <p:cNvSpPr/>
              <p:nvPr/>
            </p:nvSpPr>
            <p:spPr bwMode="auto">
              <a:xfrm>
                <a:off x="4224" y="1684"/>
                <a:ext cx="76" cy="19"/>
              </a:xfrm>
              <a:custGeom>
                <a:avLst/>
                <a:gdLst>
                  <a:gd name="T0" fmla="*/ 0 w 32"/>
                  <a:gd name="T1" fmla="*/ 4 h 8"/>
                  <a:gd name="T2" fmla="*/ 0 w 32"/>
                  <a:gd name="T3" fmla="*/ 8 h 8"/>
                  <a:gd name="T4" fmla="*/ 32 w 32"/>
                  <a:gd name="T5" fmla="*/ 8 h 8"/>
                  <a:gd name="T6" fmla="*/ 32 w 32"/>
                  <a:gd name="T7" fmla="*/ 4 h 8"/>
                  <a:gd name="T8" fmla="*/ 32 w 32"/>
                  <a:gd name="T9" fmla="*/ 0 h 8"/>
                  <a:gd name="T10" fmla="*/ 0 w 32"/>
                  <a:gd name="T11" fmla="*/ 0 h 8"/>
                  <a:gd name="T12" fmla="*/ 0 w 32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0" y="4"/>
                    </a:moveTo>
                    <a:cubicBezTo>
                      <a:pt x="0" y="5"/>
                      <a:pt x="0" y="7"/>
                      <a:pt x="0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5"/>
                      <a:pt x="32" y="4"/>
                    </a:cubicBezTo>
                    <a:cubicBezTo>
                      <a:pt x="32" y="3"/>
                      <a:pt x="32" y="1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任意多边形: 形状 55"/>
              <p:cNvSpPr/>
              <p:nvPr/>
            </p:nvSpPr>
            <p:spPr bwMode="auto">
              <a:xfrm>
                <a:off x="3586" y="1393"/>
                <a:ext cx="67" cy="69"/>
              </a:xfrm>
              <a:custGeom>
                <a:avLst/>
                <a:gdLst>
                  <a:gd name="T0" fmla="*/ 28 w 28"/>
                  <a:gd name="T1" fmla="*/ 23 h 29"/>
                  <a:gd name="T2" fmla="*/ 6 w 28"/>
                  <a:gd name="T3" fmla="*/ 0 h 29"/>
                  <a:gd name="T4" fmla="*/ 0 w 28"/>
                  <a:gd name="T5" fmla="*/ 6 h 29"/>
                  <a:gd name="T6" fmla="*/ 22 w 28"/>
                  <a:gd name="T7" fmla="*/ 29 h 29"/>
                  <a:gd name="T8" fmla="*/ 28 w 28"/>
                  <a:gd name="T9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8" y="23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2" y="4"/>
                      <a:pt x="0" y="6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4" y="27"/>
                      <a:pt x="26" y="25"/>
                      <a:pt x="2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任意多边形: 形状 56"/>
              <p:cNvSpPr/>
              <p:nvPr/>
            </p:nvSpPr>
            <p:spPr bwMode="auto">
              <a:xfrm>
                <a:off x="4118" y="1925"/>
                <a:ext cx="66" cy="68"/>
              </a:xfrm>
              <a:custGeom>
                <a:avLst/>
                <a:gdLst>
                  <a:gd name="T0" fmla="*/ 0 w 28"/>
                  <a:gd name="T1" fmla="*/ 6 h 29"/>
                  <a:gd name="T2" fmla="*/ 22 w 28"/>
                  <a:gd name="T3" fmla="*/ 29 h 29"/>
                  <a:gd name="T4" fmla="*/ 28 w 28"/>
                  <a:gd name="T5" fmla="*/ 23 h 29"/>
                  <a:gd name="T6" fmla="*/ 6 w 28"/>
                  <a:gd name="T7" fmla="*/ 0 h 29"/>
                  <a:gd name="T8" fmla="*/ 0 w 28"/>
                  <a:gd name="T9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6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4" y="27"/>
                      <a:pt x="26" y="25"/>
                      <a:pt x="28" y="2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2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887030" y="3481790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3600" dirty="0">
                  <a:solidFill>
                    <a:srgbClr val="0070C0"/>
                  </a:solidFill>
                  <a:latin typeface="+mn-ea"/>
                </a:rPr>
                <a:t>“继承”</a:t>
              </a:r>
              <a:endParaRPr lang="zh-CN" altLang="en-US" sz="3600" dirty="0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184915" y="2512645"/>
            <a:ext cx="9334635" cy="2586406"/>
            <a:chOff x="2184915" y="2512645"/>
            <a:chExt cx="9334635" cy="2586406"/>
          </a:xfrm>
        </p:grpSpPr>
        <p:sp>
          <p:nvSpPr>
            <p:cNvPr id="79" name="矩形 2"/>
            <p:cNvSpPr/>
            <p:nvPr/>
          </p:nvSpPr>
          <p:spPr>
            <a:xfrm>
              <a:off x="2184915" y="2512645"/>
              <a:ext cx="9334635" cy="2586406"/>
            </a:xfrm>
            <a:custGeom>
              <a:avLst/>
              <a:gdLst>
                <a:gd name="connsiteX0" fmla="*/ 0 w 9334635"/>
                <a:gd name="connsiteY0" fmla="*/ 0 h 2599907"/>
                <a:gd name="connsiteX1" fmla="*/ 9334635 w 9334635"/>
                <a:gd name="connsiteY1" fmla="*/ 0 h 2599907"/>
                <a:gd name="connsiteX2" fmla="*/ 9334635 w 9334635"/>
                <a:gd name="connsiteY2" fmla="*/ 2599907 h 2599907"/>
                <a:gd name="connsiteX3" fmla="*/ 0 w 9334635"/>
                <a:gd name="connsiteY3" fmla="*/ 2599907 h 2599907"/>
                <a:gd name="connsiteX4" fmla="*/ 0 w 9334635"/>
                <a:gd name="connsiteY4" fmla="*/ 0 h 2599907"/>
                <a:gd name="connsiteX0-1" fmla="*/ 515 w 9335150"/>
                <a:gd name="connsiteY0-2" fmla="*/ 0 h 2599907"/>
                <a:gd name="connsiteX1-3" fmla="*/ 9335150 w 9335150"/>
                <a:gd name="connsiteY1-4" fmla="*/ 0 h 2599907"/>
                <a:gd name="connsiteX2-5" fmla="*/ 9335150 w 9335150"/>
                <a:gd name="connsiteY2-6" fmla="*/ 2599907 h 2599907"/>
                <a:gd name="connsiteX3-7" fmla="*/ 515 w 9335150"/>
                <a:gd name="connsiteY3-8" fmla="*/ 2599907 h 2599907"/>
                <a:gd name="connsiteX4-9" fmla="*/ 0 w 9335150"/>
                <a:gd name="connsiteY4-10" fmla="*/ 726656 h 2599907"/>
                <a:gd name="connsiteX5" fmla="*/ 515 w 9335150"/>
                <a:gd name="connsiteY5" fmla="*/ 0 h 2599907"/>
                <a:gd name="connsiteX0-11" fmla="*/ 0 w 9335150"/>
                <a:gd name="connsiteY0-12" fmla="*/ 726656 h 2599907"/>
                <a:gd name="connsiteX1-13" fmla="*/ 515 w 9335150"/>
                <a:gd name="connsiteY1-14" fmla="*/ 0 h 2599907"/>
                <a:gd name="connsiteX2-15" fmla="*/ 9335150 w 9335150"/>
                <a:gd name="connsiteY2-16" fmla="*/ 0 h 2599907"/>
                <a:gd name="connsiteX3-17" fmla="*/ 9335150 w 9335150"/>
                <a:gd name="connsiteY3-18" fmla="*/ 2599907 h 2599907"/>
                <a:gd name="connsiteX4-19" fmla="*/ 515 w 9335150"/>
                <a:gd name="connsiteY4-20" fmla="*/ 2599907 h 2599907"/>
                <a:gd name="connsiteX5-21" fmla="*/ 91440 w 9335150"/>
                <a:gd name="connsiteY5-22" fmla="*/ 818096 h 2599907"/>
                <a:gd name="connsiteX0-23" fmla="*/ 0 w 9335150"/>
                <a:gd name="connsiteY0-24" fmla="*/ 726656 h 2599907"/>
                <a:gd name="connsiteX1-25" fmla="*/ 515 w 9335150"/>
                <a:gd name="connsiteY1-26" fmla="*/ 0 h 2599907"/>
                <a:gd name="connsiteX2-27" fmla="*/ 9335150 w 9335150"/>
                <a:gd name="connsiteY2-28" fmla="*/ 0 h 2599907"/>
                <a:gd name="connsiteX3-29" fmla="*/ 9335150 w 9335150"/>
                <a:gd name="connsiteY3-30" fmla="*/ 2599907 h 2599907"/>
                <a:gd name="connsiteX4-31" fmla="*/ 515 w 9335150"/>
                <a:gd name="connsiteY4-32" fmla="*/ 2599907 h 2599907"/>
                <a:gd name="connsiteX5-33" fmla="*/ 980440 w 9335150"/>
                <a:gd name="connsiteY5-34" fmla="*/ 1821396 h 2599907"/>
                <a:gd name="connsiteX0-35" fmla="*/ 0 w 9335150"/>
                <a:gd name="connsiteY0-36" fmla="*/ 726656 h 2599907"/>
                <a:gd name="connsiteX1-37" fmla="*/ 515 w 9335150"/>
                <a:gd name="connsiteY1-38" fmla="*/ 0 h 2599907"/>
                <a:gd name="connsiteX2-39" fmla="*/ 9335150 w 9335150"/>
                <a:gd name="connsiteY2-40" fmla="*/ 0 h 2599907"/>
                <a:gd name="connsiteX3-41" fmla="*/ 9335150 w 9335150"/>
                <a:gd name="connsiteY3-42" fmla="*/ 2599907 h 2599907"/>
                <a:gd name="connsiteX4-43" fmla="*/ 515 w 9335150"/>
                <a:gd name="connsiteY4-44" fmla="*/ 2599907 h 2599907"/>
                <a:gd name="connsiteX0-45" fmla="*/ 0 w 9334635"/>
                <a:gd name="connsiteY0-46" fmla="*/ 0 h 2599907"/>
                <a:gd name="connsiteX1-47" fmla="*/ 9334635 w 9334635"/>
                <a:gd name="connsiteY1-48" fmla="*/ 0 h 2599907"/>
                <a:gd name="connsiteX2-49" fmla="*/ 9334635 w 9334635"/>
                <a:gd name="connsiteY2-50" fmla="*/ 2599907 h 2599907"/>
                <a:gd name="connsiteX3-51" fmla="*/ 0 w 9334635"/>
                <a:gd name="connsiteY3-52" fmla="*/ 2599907 h 25999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334635" h="2599907">
                  <a:moveTo>
                    <a:pt x="0" y="0"/>
                  </a:moveTo>
                  <a:lnTo>
                    <a:pt x="9334635" y="0"/>
                  </a:lnTo>
                  <a:lnTo>
                    <a:pt x="9334635" y="2599907"/>
                  </a:lnTo>
                  <a:lnTo>
                    <a:pt x="0" y="2599907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Rectangle 3"/>
            <p:cNvSpPr txBox="1">
              <a:spLocks noChangeArrowheads="1"/>
            </p:cNvSpPr>
            <p:nvPr/>
          </p:nvSpPr>
          <p:spPr>
            <a:xfrm>
              <a:off x="3236246" y="2899391"/>
              <a:ext cx="8267700" cy="19520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“继承”这种复用方式缩短了软件开发时间，使得开发人员可以复用已经测试和调试好的高质量的类，减少了系统投入使用后可能出现的问题。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5" name="组合 39"/>
          <p:cNvGrpSpPr/>
          <p:nvPr/>
        </p:nvGrpSpPr>
        <p:grpSpPr>
          <a:xfrm>
            <a:off x="731890" y="555626"/>
            <a:ext cx="2002601" cy="876848"/>
            <a:chOff x="326687" y="247818"/>
            <a:chExt cx="5132570" cy="725466"/>
          </a:xfrm>
        </p:grpSpPr>
        <p:sp>
          <p:nvSpPr>
            <p:cNvPr id="106" name="文本框 7"/>
            <p:cNvSpPr txBox="1"/>
            <p:nvPr/>
          </p:nvSpPr>
          <p:spPr bwMode="auto">
            <a:xfrm>
              <a:off x="399105" y="412399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  承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7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8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123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128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9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16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10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14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12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549001" y="555626"/>
            <a:ext cx="5389885" cy="876848"/>
            <a:chOff x="326687" y="247818"/>
            <a:chExt cx="5470263" cy="725466"/>
          </a:xfrm>
        </p:grpSpPr>
        <p:sp>
          <p:nvSpPr>
            <p:cNvPr id="33" name="文本框 7"/>
            <p:cNvSpPr txBox="1"/>
            <p:nvPr/>
          </p:nvSpPr>
          <p:spPr bwMode="auto">
            <a:xfrm>
              <a:off x="736798" y="41270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多继承方式下的派生类定义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2" name="矩形 41"/>
          <p:cNvSpPr/>
          <p:nvPr/>
        </p:nvSpPr>
        <p:spPr>
          <a:xfrm>
            <a:off x="953086" y="2041284"/>
            <a:ext cx="939066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7380"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在一个多继承的关系中，定义派生类的语法为：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823737" y="3007566"/>
            <a:ext cx="11183419" cy="2243703"/>
            <a:chOff x="2416465" y="3087145"/>
            <a:chExt cx="7548609" cy="3188579"/>
          </a:xfrm>
        </p:grpSpPr>
        <p:sp>
          <p:nvSpPr>
            <p:cNvPr id="45" name="矩形: 圆角 44"/>
            <p:cNvSpPr/>
            <p:nvPr/>
          </p:nvSpPr>
          <p:spPr>
            <a:xfrm>
              <a:off x="2416466" y="3087145"/>
              <a:ext cx="7382392" cy="3180981"/>
            </a:xfrm>
            <a:prstGeom prst="round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5"/>
            <p:cNvSpPr/>
            <p:nvPr/>
          </p:nvSpPr>
          <p:spPr>
            <a:xfrm>
              <a:off x="2416465" y="3094743"/>
              <a:ext cx="7385968" cy="3180981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416465" y="3605508"/>
              <a:ext cx="7548609" cy="2398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2755" indent="-452755" algn="just">
                <a:lnSpc>
                  <a:spcPct val="110000"/>
                </a:lnSpc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class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派生类名 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继承方式 基类名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1,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继承方式 基类名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2, …,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继承方式 基类名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 algn="just">
                <a:lnSpc>
                  <a:spcPct val="110000"/>
                </a:lnSpc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{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 algn="just">
                <a:lnSpc>
                  <a:spcPct val="110000"/>
                </a:lnSpc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派生类成员声明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 algn="just">
                <a:lnSpc>
                  <a:spcPct val="110000"/>
                </a:lnSpc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};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312827" y="2478826"/>
            <a:ext cx="2483531" cy="2483534"/>
            <a:chOff x="1384152" y="2393101"/>
            <a:chExt cx="2483531" cy="2483534"/>
          </a:xfrm>
        </p:grpSpPr>
        <p:sp>
          <p:nvSpPr>
            <p:cNvPr id="40" name="椭圆 39"/>
            <p:cNvSpPr/>
            <p:nvPr/>
          </p:nvSpPr>
          <p:spPr>
            <a:xfrm rot="16200000">
              <a:off x="1384151" y="2393102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04267" y="3219368"/>
              <a:ext cx="204330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给出实现上图中继承关系的程序代码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270079" y="2436078"/>
            <a:ext cx="779195" cy="779196"/>
            <a:chOff x="777424" y="1659420"/>
            <a:chExt cx="779195" cy="779196"/>
          </a:xfrm>
        </p:grpSpPr>
        <p:grpSp>
          <p:nvGrpSpPr>
            <p:cNvPr id="29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2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4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867542" y="181818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例1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5451565" y="776888"/>
            <a:ext cx="6606379" cy="595656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&lt;iostream&gt;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 std;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Person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Person(char *name, bool gender)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	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name);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gender;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&lt;&lt;"Person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char*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return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……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~Person()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&lt;&lt;"Person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protected: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1" y="555626"/>
            <a:ext cx="5389885" cy="876848"/>
            <a:chOff x="326687" y="247818"/>
            <a:chExt cx="5470263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736798" y="41270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多继承方式下的派生类定义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524001" y="1614053"/>
            <a:ext cx="10668000" cy="524394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Student : public Person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Student(char *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*major) : </a:t>
            </a:r>
            <a:r>
              <a:rPr lang="en-US" altLang="zh-CN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Person(name, gender)</a:t>
            </a:r>
            <a:endParaRPr lang="en-US" altLang="zh-CN" sz="2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major);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&lt;&lt;"Student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~Student() {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&lt;&lt;"Student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……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[8];	 	// 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学号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              // 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专业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1" y="555626"/>
            <a:ext cx="5389885" cy="876848"/>
            <a:chOff x="326687" y="247818"/>
            <a:chExt cx="5470263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736798" y="41270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多继承方式下的派生类定义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140823" y="1614053"/>
            <a:ext cx="11117419" cy="51525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Teacher : public Person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Teacher(char *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*depart) :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Person(name, gender)</a:t>
            </a:r>
            <a:endParaRPr lang="en-US" altLang="zh-CN" sz="2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m_depart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depart);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&lt;&lt;"Teacher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~Teacher() {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&lt;&lt;"Teacher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……	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[6];	             //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教师号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m_depart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 	 //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1" y="555626"/>
            <a:ext cx="5389885" cy="876848"/>
            <a:chOff x="326687" y="247818"/>
            <a:chExt cx="5470263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736798" y="41270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多继承方式下的派生类定义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463040" y="1614053"/>
            <a:ext cx="10321799" cy="51437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TA :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Student, public Teacher</a:t>
            </a:r>
            <a:endParaRPr lang="en-US" altLang="zh-CN" sz="2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TA(char *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*major, char *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*depart)</a:t>
            </a:r>
            <a:r>
              <a:rPr lang="en-US" altLang="zh-C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Teacher(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name, gender, depart), Student(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name, gender, major)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&lt;&lt;"TA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~TA() {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&lt;&lt;"TA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1" y="555626"/>
            <a:ext cx="5389885" cy="876848"/>
            <a:chOff x="326687" y="247818"/>
            <a:chExt cx="5470263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736798" y="41270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多继承方式下的派生类定义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311179" y="1421208"/>
            <a:ext cx="10321799" cy="51437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TA ta("1210102", 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王五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true, 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计算机应用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"09110", 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计算机科学与技术系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0;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1" y="555626"/>
            <a:ext cx="5389885" cy="876848"/>
            <a:chOff x="326687" y="247818"/>
            <a:chExt cx="5470263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736798" y="412702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多继承方式下的派生类定义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7" name="组合 65"/>
          <p:cNvGrpSpPr/>
          <p:nvPr/>
        </p:nvGrpSpPr>
        <p:grpSpPr>
          <a:xfrm>
            <a:off x="1249968" y="3382228"/>
            <a:ext cx="6161292" cy="3387326"/>
            <a:chOff x="5960125" y="2504386"/>
            <a:chExt cx="5179022" cy="2756474"/>
          </a:xfrm>
        </p:grpSpPr>
        <p:grpSp>
          <p:nvGrpSpPr>
            <p:cNvPr id="28" name="组合 66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30" name="组合 68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66" name="任意多边形: 形状 79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梯形 80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梯形 81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梯形 4"/>
                <p:cNvSpPr/>
                <p:nvPr/>
              </p:nvSpPr>
              <p:spPr>
                <a:xfrm rot="3533150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椭圆 83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任意多边形: 形状 84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任意多边形: 形状 85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任意多边形: 形状 86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任意多边形: 形状 87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" name="组合 69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32" name="任意多边形: 形状 70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梯形 71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梯形 72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梯形 4"/>
                <p:cNvSpPr/>
                <p:nvPr/>
              </p:nvSpPr>
              <p:spPr>
                <a:xfrm rot="3439490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椭圆 74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任意多边形: 形状 75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任意多边形: 形状 76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任意多边形: 形状 77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78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9" name="矩形 67"/>
            <p:cNvSpPr/>
            <p:nvPr/>
          </p:nvSpPr>
          <p:spPr>
            <a:xfrm>
              <a:off x="6129096" y="2777399"/>
              <a:ext cx="4840526" cy="2266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程序在创建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对象时，会在屏幕上输出：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Teacher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组合 4"/>
          <p:cNvGrpSpPr/>
          <p:nvPr/>
        </p:nvGrpSpPr>
        <p:grpSpPr>
          <a:xfrm>
            <a:off x="7716085" y="4102317"/>
            <a:ext cx="3786691" cy="1586435"/>
            <a:chOff x="2554663" y="5648855"/>
            <a:chExt cx="7385873" cy="571747"/>
          </a:xfrm>
        </p:grpSpPr>
        <p:sp>
          <p:nvSpPr>
            <p:cNvPr id="76" name="矩形: 圆角 3"/>
            <p:cNvSpPr/>
            <p:nvPr/>
          </p:nvSpPr>
          <p:spPr>
            <a:xfrm>
              <a:off x="2554663" y="5648855"/>
              <a:ext cx="7385873" cy="57174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89"/>
            <p:cNvSpPr/>
            <p:nvPr/>
          </p:nvSpPr>
          <p:spPr>
            <a:xfrm>
              <a:off x="2840992" y="5775045"/>
              <a:ext cx="6925169" cy="299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析构函数调用顺序总是与构造函数调用顺序相反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549001" y="555626"/>
            <a:ext cx="5650901" cy="876848"/>
            <a:chOff x="326687" y="247818"/>
            <a:chExt cx="5735171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001706" y="428394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多继承中的二义性问题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66" name="组合 65"/>
          <p:cNvGrpSpPr/>
          <p:nvPr/>
        </p:nvGrpSpPr>
        <p:grpSpPr>
          <a:xfrm>
            <a:off x="1323703" y="1711611"/>
            <a:ext cx="9508100" cy="2913010"/>
            <a:chOff x="5960125" y="2504386"/>
            <a:chExt cx="5179022" cy="2756474"/>
          </a:xfrm>
        </p:grpSpPr>
        <p:grpSp>
          <p:nvGrpSpPr>
            <p:cNvPr id="67" name="组合 66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80" name="任意多边形: 形状 79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梯形 80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梯形 81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5" name="任意多边形: 形状 84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任意多边形: 形状 85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任意多边形: 形状 86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任意多边形: 形状 87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1" name="任意多边形: 形状 70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梯形 71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梯形 72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" name="任意多边形: 形状 77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任意多边形: 形状 78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68" name="矩形 67"/>
            <p:cNvSpPr/>
            <p:nvPr/>
          </p:nvSpPr>
          <p:spPr>
            <a:xfrm>
              <a:off x="6129096" y="2777399"/>
              <a:ext cx="4840526" cy="21842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在例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中，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类和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Teacher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类都继承了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类的成员，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类继承了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类和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Teacher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类的成员，因此，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中包含了两份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类的成员（分别从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类和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Teacher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类继承）。如果我们通过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类的对象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类的成员，存在二义性，则在编译程序时会报错。</a:t>
              </a:r>
              <a:endPara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组合 90"/>
          <p:cNvGrpSpPr/>
          <p:nvPr/>
        </p:nvGrpSpPr>
        <p:grpSpPr>
          <a:xfrm>
            <a:off x="3418886" y="5006321"/>
            <a:ext cx="5277390" cy="571747"/>
            <a:chOff x="2554663" y="5648855"/>
            <a:chExt cx="9139437" cy="571747"/>
          </a:xfrm>
        </p:grpSpPr>
        <p:sp>
          <p:nvSpPr>
            <p:cNvPr id="91" name="矩形: 圆角 91"/>
            <p:cNvSpPr/>
            <p:nvPr/>
          </p:nvSpPr>
          <p:spPr>
            <a:xfrm>
              <a:off x="2554663" y="5648855"/>
              <a:ext cx="9139437" cy="57174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2"/>
            <p:cNvSpPr/>
            <p:nvPr/>
          </p:nvSpPr>
          <p:spPr>
            <a:xfrm>
              <a:off x="3215769" y="5703895"/>
              <a:ext cx="78172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如：</a:t>
              </a:r>
              <a:r>
                <a:rPr lang="en-US" altLang="zh-CN" sz="24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cout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</a:t>
              </a:r>
              <a:r>
                <a:rPr lang="en-US" altLang="zh-CN" sz="24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ta.GetName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()&lt;&lt;</a:t>
              </a:r>
              <a:r>
                <a:rPr lang="en-US" altLang="zh-CN" sz="24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endl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3957011" cy="876848"/>
            <a:chOff x="326687" y="247818"/>
            <a:chExt cx="4861582" cy="725466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1055210" y="417714"/>
              <a:ext cx="369889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虚拟继承和虚基类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1" name="矩形 40"/>
          <p:cNvSpPr/>
          <p:nvPr/>
        </p:nvSpPr>
        <p:spPr>
          <a:xfrm>
            <a:off x="953086" y="1600075"/>
            <a:ext cx="106924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在定义派生类时，可以通过虚拟继承方式将基类声明为虚基类。虚基类中的成员在类的继承关系中只会被继承一次，从而解决多重继承中的二义性问题。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虚拟继承的语法：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874111" y="3575216"/>
            <a:ext cx="7548609" cy="3282784"/>
            <a:chOff x="2353131" y="3094743"/>
            <a:chExt cx="7548609" cy="3932993"/>
          </a:xfrm>
        </p:grpSpPr>
        <p:sp>
          <p:nvSpPr>
            <p:cNvPr id="44" name="矩形: 圆角 43"/>
            <p:cNvSpPr/>
            <p:nvPr/>
          </p:nvSpPr>
          <p:spPr>
            <a:xfrm>
              <a:off x="2987253" y="3094743"/>
              <a:ext cx="6815179" cy="3180981"/>
            </a:xfrm>
            <a:prstGeom prst="round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987254" y="3094743"/>
              <a:ext cx="6815179" cy="3180981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2353131" y="3291312"/>
              <a:ext cx="7548609" cy="37364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zh-CN" sz="28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派生类名 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virtual</a:t>
              </a:r>
              <a:r>
                <a:rPr lang="en-US" altLang="zh-CN" sz="28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继承方式 虚基类名</a:t>
              </a:r>
              <a:endParaRPr lang="zh-CN" alt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……</a:t>
              </a:r>
              <a:endPara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}</a:t>
              </a:r>
              <a:endPara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080808"/>
                  </a:solidFill>
                  <a:latin typeface="+mn-ea"/>
                </a:rPr>
                <a:t>	</a:t>
              </a:r>
              <a:endParaRPr lang="en-US" altLang="zh-CN" sz="2400" dirty="0">
                <a:solidFill>
                  <a:srgbClr val="080808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49001" y="555626"/>
            <a:ext cx="3957011" cy="876848"/>
            <a:chOff x="326687" y="247818"/>
            <a:chExt cx="4861582" cy="725466"/>
          </a:xfrm>
        </p:grpSpPr>
        <p:sp>
          <p:nvSpPr>
            <p:cNvPr id="31" name="文本框 30"/>
            <p:cNvSpPr txBox="1"/>
            <p:nvPr/>
          </p:nvSpPr>
          <p:spPr bwMode="auto">
            <a:xfrm>
              <a:off x="1055210" y="417714"/>
              <a:ext cx="369889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虚拟继承和虚基类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72" name="直接连接符 71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任意多边形: 形状 75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42" name="直接连接符 41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任意多边形: 形状 69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78" name="组合 77"/>
          <p:cNvGrpSpPr/>
          <p:nvPr/>
        </p:nvGrpSpPr>
        <p:grpSpPr>
          <a:xfrm>
            <a:off x="2140405" y="2100511"/>
            <a:ext cx="7993606" cy="3536208"/>
            <a:chOff x="3072309" y="2913847"/>
            <a:chExt cx="5729288" cy="2416867"/>
          </a:xfrm>
        </p:grpSpPr>
        <p:sp>
          <p:nvSpPr>
            <p:cNvPr id="79" name="矩形 78"/>
            <p:cNvSpPr/>
            <p:nvPr/>
          </p:nvSpPr>
          <p:spPr>
            <a:xfrm>
              <a:off x="3438813" y="3096790"/>
              <a:ext cx="5042061" cy="2061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38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在例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中定义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类和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Teacher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类时，如果采用虚拟继承方式，则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类成为虚基类。此时，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类从虚基类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类中继承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类的成员，从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类和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Teacher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类中则只继承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类和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Teacher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类新定义的成员，从而保证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类中只包含一份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类的成员、解决了二义性问题。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3072309" y="2913847"/>
              <a:ext cx="5729288" cy="2416867"/>
              <a:chOff x="1584402" y="1903846"/>
              <a:chExt cx="9062674" cy="3823037"/>
            </a:xfrm>
          </p:grpSpPr>
          <p:grpSp>
            <p:nvGrpSpPr>
              <p:cNvPr id="81" name="组合 80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95" name="任意多边形: 形状 94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梯形 95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梯形 96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9" name="椭圆 98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任意多边形: 形状 99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任意多边形: 形状 100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任意多边形: 形状 101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任意多边形: 形状 102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83" name="任意多边形: 形状 82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梯形 83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梯形 84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任意多边形: 形状 87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任意多边形: 形状 89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任意多边形: 形状 93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312827" y="2478826"/>
            <a:ext cx="2526280" cy="2483534"/>
            <a:chOff x="1384152" y="2393101"/>
            <a:chExt cx="2526280" cy="2483534"/>
          </a:xfrm>
        </p:grpSpPr>
        <p:sp>
          <p:nvSpPr>
            <p:cNvPr id="40" name="椭圆 39"/>
            <p:cNvSpPr/>
            <p:nvPr/>
          </p:nvSpPr>
          <p:spPr>
            <a:xfrm rot="16200000">
              <a:off x="1384151" y="2393102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479045" y="3089694"/>
              <a:ext cx="243138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采用虚拟继承方式改写例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，解决二义性问题。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270079" y="2436078"/>
            <a:ext cx="779195" cy="779196"/>
            <a:chOff x="777424" y="1659420"/>
            <a:chExt cx="779195" cy="779196"/>
          </a:xfrm>
        </p:grpSpPr>
        <p:grpSp>
          <p:nvGrpSpPr>
            <p:cNvPr id="29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2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4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867542" y="181818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4578355" y="328343"/>
            <a:ext cx="7542386" cy="63119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Person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Person(char *name, bool gender)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gender;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&lt;&lt;"Person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~Person() 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&lt;&lt;"Person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char*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GetName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return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……	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	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49001" y="555626"/>
            <a:ext cx="3957011" cy="876848"/>
            <a:chOff x="326687" y="247818"/>
            <a:chExt cx="4861582" cy="725466"/>
          </a:xfrm>
        </p:grpSpPr>
        <p:sp>
          <p:nvSpPr>
            <p:cNvPr id="67" name="文本框 66"/>
            <p:cNvSpPr txBox="1"/>
            <p:nvPr/>
          </p:nvSpPr>
          <p:spPr bwMode="auto">
            <a:xfrm>
              <a:off x="1055210" y="417714"/>
              <a:ext cx="369889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虚拟继承和虚基类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4" name="直接连接符 8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: 形状 87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7" name="直接连接符 7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: 形状 8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/>
          <p:cNvPicPr>
            <a:picLocks noChangeAspect="1" noChangeArrowheads="1"/>
          </p:cNvPicPr>
          <p:nvPr/>
        </p:nvPicPr>
        <p:blipFill rotWithShape="1"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6"/>
          <a:stretch>
            <a:fillRect/>
          </a:stretch>
        </p:blipFill>
        <p:spPr bwMode="auto">
          <a:xfrm>
            <a:off x="1273554" y="419369"/>
            <a:ext cx="9670293" cy="603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组合 39"/>
          <p:cNvGrpSpPr/>
          <p:nvPr/>
        </p:nvGrpSpPr>
        <p:grpSpPr>
          <a:xfrm>
            <a:off x="731890" y="555626"/>
            <a:ext cx="2002601" cy="876848"/>
            <a:chOff x="326687" y="247818"/>
            <a:chExt cx="5132570" cy="725466"/>
          </a:xfrm>
        </p:grpSpPr>
        <p:sp>
          <p:nvSpPr>
            <p:cNvPr id="28" name="文本框 7"/>
            <p:cNvSpPr txBox="1"/>
            <p:nvPr/>
          </p:nvSpPr>
          <p:spPr bwMode="auto">
            <a:xfrm>
              <a:off x="399105" y="412399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继  承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0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9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4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62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6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60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5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141971" y="1532709"/>
            <a:ext cx="10460243" cy="532529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Student :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en-US" altLang="zh-CN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Person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Student(char *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*major) :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Person(name, gender)</a:t>
            </a:r>
            <a:endParaRPr lang="en-US" altLang="zh-CN" sz="2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major);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&lt;&lt;"Student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~Student() {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&lt;&lt;"Student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……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[8]; 		//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学号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         	//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专业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49001" y="555626"/>
            <a:ext cx="3957011" cy="876848"/>
            <a:chOff x="326687" y="247818"/>
            <a:chExt cx="4861582" cy="725466"/>
          </a:xfrm>
        </p:grpSpPr>
        <p:sp>
          <p:nvSpPr>
            <p:cNvPr id="67" name="文本框 66"/>
            <p:cNvSpPr txBox="1"/>
            <p:nvPr/>
          </p:nvSpPr>
          <p:spPr bwMode="auto">
            <a:xfrm>
              <a:off x="1055210" y="417714"/>
              <a:ext cx="369889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虚拟继承和虚基类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4" name="直接连接符 8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: 形状 87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7" name="直接连接符 7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: 形状 8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428341" y="1614053"/>
            <a:ext cx="10408838" cy="49686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7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Teacher :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en-US" altLang="zh-CN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Person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Teacher(char *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*depart) : 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Person(name, gender)</a:t>
            </a:r>
            <a:endParaRPr lang="en-US" altLang="zh-CN" sz="2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m_depart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depart);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&lt;&lt;"Teacher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~Teacher() {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&lt;&lt;"Teacher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……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[6];	             //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教师号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m_depart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		//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7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49001" y="555626"/>
            <a:ext cx="3957011" cy="876848"/>
            <a:chOff x="326687" y="247818"/>
            <a:chExt cx="4861582" cy="725466"/>
          </a:xfrm>
        </p:grpSpPr>
        <p:sp>
          <p:nvSpPr>
            <p:cNvPr id="67" name="文本框 66"/>
            <p:cNvSpPr txBox="1"/>
            <p:nvPr/>
          </p:nvSpPr>
          <p:spPr bwMode="auto">
            <a:xfrm>
              <a:off x="1055210" y="417714"/>
              <a:ext cx="369889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虚拟继承和虚基类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4" name="直接连接符 8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: 形状 87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7" name="直接连接符 7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: 形状 8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428341" y="1614053"/>
            <a:ext cx="10408838" cy="49686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TA : public Student, public Teacher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TA(char *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*major, char *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*depart):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Teacher(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name, gender, depart), Student(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name, gender, major),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Person(name, gender)</a:t>
            </a:r>
            <a:r>
              <a:rPr lang="en-US" altLang="zh-CN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	//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需要调用虚基类的构造函数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&lt;&lt;"TA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类构造函数被调用！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~TA() {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&lt;&lt;"TA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类析构函数被调用！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49001" y="555626"/>
            <a:ext cx="3957011" cy="876848"/>
            <a:chOff x="326687" y="247818"/>
            <a:chExt cx="4861582" cy="725466"/>
          </a:xfrm>
        </p:grpSpPr>
        <p:sp>
          <p:nvSpPr>
            <p:cNvPr id="67" name="文本框 66"/>
            <p:cNvSpPr txBox="1"/>
            <p:nvPr/>
          </p:nvSpPr>
          <p:spPr bwMode="auto">
            <a:xfrm>
              <a:off x="1055210" y="417714"/>
              <a:ext cx="369889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虚拟继承和虚基类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4" name="直接连接符 8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: 形状 87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7" name="直接连接符 7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: 形状 8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381833" y="1414654"/>
            <a:ext cx="10408838" cy="49686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TA ta("1210102", 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王五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true, 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计算机应用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"09110", 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计算机科学与技术系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ta.GetName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0;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49001" y="555626"/>
            <a:ext cx="3957011" cy="876848"/>
            <a:chOff x="326687" y="247818"/>
            <a:chExt cx="4861582" cy="725466"/>
          </a:xfrm>
        </p:grpSpPr>
        <p:sp>
          <p:nvSpPr>
            <p:cNvPr id="67" name="文本框 66"/>
            <p:cNvSpPr txBox="1"/>
            <p:nvPr/>
          </p:nvSpPr>
          <p:spPr bwMode="auto">
            <a:xfrm>
              <a:off x="1055210" y="417714"/>
              <a:ext cx="369889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虚拟继承和虚基类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4" name="直接连接符 8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: 形状 87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7" name="直接连接符 7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: 形状 8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7" name="组合 40"/>
          <p:cNvGrpSpPr/>
          <p:nvPr/>
        </p:nvGrpSpPr>
        <p:grpSpPr>
          <a:xfrm>
            <a:off x="6897189" y="3102214"/>
            <a:ext cx="4390384" cy="2950229"/>
            <a:chOff x="5960125" y="2504386"/>
            <a:chExt cx="5179022" cy="2756474"/>
          </a:xfrm>
        </p:grpSpPr>
        <p:grpSp>
          <p:nvGrpSpPr>
            <p:cNvPr id="28" name="组合 42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30" name="组合 44"/>
              <p:cNvGrpSpPr/>
              <p:nvPr/>
            </p:nvGrpSpPr>
            <p:grpSpPr>
              <a:xfrm>
                <a:off x="1584402" y="3661693"/>
                <a:ext cx="9062674" cy="2065190"/>
                <a:chOff x="1584402" y="3661693"/>
                <a:chExt cx="9062674" cy="2065190"/>
              </a:xfrm>
            </p:grpSpPr>
            <p:sp>
              <p:nvSpPr>
                <p:cNvPr id="41" name="任意多边形: 形状 55"/>
                <p:cNvSpPr/>
                <p:nvPr/>
              </p:nvSpPr>
              <p:spPr>
                <a:xfrm>
                  <a:off x="1652007" y="3661693"/>
                  <a:ext cx="8888985" cy="1933883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梯形 56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梯形 57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梯形 4"/>
                <p:cNvSpPr/>
                <p:nvPr/>
              </p:nvSpPr>
              <p:spPr>
                <a:xfrm rot="3664994" flipV="1">
                  <a:off x="1546838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椭圆 59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任意多边形: 形状 60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任意多边形: 形状 61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: 形状 62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: 形状 63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1" name="组合 45"/>
              <p:cNvGrpSpPr/>
              <p:nvPr/>
            </p:nvGrpSpPr>
            <p:grpSpPr>
              <a:xfrm flipH="1" flipV="1">
                <a:off x="1584402" y="1903846"/>
                <a:ext cx="9062674" cy="1878714"/>
                <a:chOff x="1584402" y="3848169"/>
                <a:chExt cx="9062674" cy="1878714"/>
              </a:xfrm>
            </p:grpSpPr>
            <p:sp>
              <p:nvSpPr>
                <p:cNvPr id="32" name="任意多边形: 形状 46"/>
                <p:cNvSpPr/>
                <p:nvPr/>
              </p:nvSpPr>
              <p:spPr>
                <a:xfrm>
                  <a:off x="1652013" y="3848169"/>
                  <a:ext cx="8888985" cy="17474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梯形 47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梯形 48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梯形 4"/>
                <p:cNvSpPr/>
                <p:nvPr/>
              </p:nvSpPr>
              <p:spPr>
                <a:xfrm rot="3555443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椭圆 50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任意多边形: 形状 51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任意多边形: 形状 52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任意多边形: 形状 53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54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9" name="矩形 43"/>
            <p:cNvSpPr/>
            <p:nvPr/>
          </p:nvSpPr>
          <p:spPr>
            <a:xfrm>
              <a:off x="6163377" y="2762256"/>
              <a:ext cx="4885159" cy="1451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程序会在屏幕上输出：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Teacher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类构造函数被调用！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90"/>
          <p:cNvGrpSpPr/>
          <p:nvPr/>
        </p:nvGrpSpPr>
        <p:grpSpPr>
          <a:xfrm>
            <a:off x="883348" y="4217017"/>
            <a:ext cx="6013840" cy="1784762"/>
            <a:chOff x="2110366" y="5323680"/>
            <a:chExt cx="8828315" cy="1784762"/>
          </a:xfrm>
        </p:grpSpPr>
        <p:sp>
          <p:nvSpPr>
            <p:cNvPr id="52" name="矩形: 圆角 91"/>
            <p:cNvSpPr/>
            <p:nvPr/>
          </p:nvSpPr>
          <p:spPr>
            <a:xfrm>
              <a:off x="2110366" y="5323680"/>
              <a:ext cx="8674905" cy="1784762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92"/>
            <p:cNvSpPr/>
            <p:nvPr/>
          </p:nvSpPr>
          <p:spPr>
            <a:xfrm>
              <a:off x="2308908" y="5523046"/>
              <a:ext cx="862977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当创建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类对象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时，会先调用虚基类的构造函数，再按继承顺序调用基类的构造函数，最后调用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类的构造函数。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549001" y="555626"/>
            <a:ext cx="3957011" cy="876848"/>
            <a:chOff x="326687" y="247818"/>
            <a:chExt cx="4861582" cy="725466"/>
          </a:xfrm>
        </p:grpSpPr>
        <p:sp>
          <p:nvSpPr>
            <p:cNvPr id="67" name="文本框 66"/>
            <p:cNvSpPr txBox="1"/>
            <p:nvPr/>
          </p:nvSpPr>
          <p:spPr bwMode="auto">
            <a:xfrm>
              <a:off x="1055210" y="417714"/>
              <a:ext cx="369889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虚拟继承和虚基类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4" name="直接连接符 8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: 形状 87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7" name="直接连接符 7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: 形状 8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41" name="组合 40"/>
          <p:cNvGrpSpPr/>
          <p:nvPr/>
        </p:nvGrpSpPr>
        <p:grpSpPr>
          <a:xfrm>
            <a:off x="1271452" y="1909825"/>
            <a:ext cx="9799700" cy="3594136"/>
            <a:chOff x="5960125" y="2504386"/>
            <a:chExt cx="5179022" cy="2756474"/>
          </a:xfrm>
        </p:grpSpPr>
        <p:grpSp>
          <p:nvGrpSpPr>
            <p:cNvPr id="43" name="组合 42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56" name="任意多边形: 形状 55"/>
                <p:cNvSpPr/>
                <p:nvPr/>
              </p:nvSpPr>
              <p:spPr>
                <a:xfrm>
                  <a:off x="1652007" y="3589771"/>
                  <a:ext cx="8888986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梯形 56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梯形 57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47" name="任意多边形: 形状 46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梯形 47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梯形 48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44" name="矩形 43"/>
            <p:cNvSpPr/>
            <p:nvPr/>
          </p:nvSpPr>
          <p:spPr>
            <a:xfrm>
              <a:off x="6179651" y="2812797"/>
              <a:ext cx="4885159" cy="22599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析构函数的调用顺序与构造函数相反，因此，在程序结束、销毁</a:t>
              </a: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对象前会在屏幕上输出：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类析构函数被调用！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Teacher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类析构函数被调用！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类析构函数被调用！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 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类析构函数被调用！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49002" y="555626"/>
            <a:ext cx="3432757" cy="876848"/>
            <a:chOff x="326687" y="247818"/>
            <a:chExt cx="6458098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1724632" y="404255"/>
              <a:ext cx="5060153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dirty="0" smtClean="0">
                  <a:solidFill>
                    <a:srgbClr val="0070C0"/>
                  </a:solidFill>
                  <a:latin typeface="+mn-ea"/>
                </a:rPr>
                <a:t>多　　态</a:t>
              </a:r>
              <a:endParaRPr lang="zh-CN" altLang="en-US" sz="2400" kern="0" dirty="0">
                <a:solidFill>
                  <a:srgbClr val="0070C0"/>
                </a:solidFill>
                <a:latin typeface="+mj-lt"/>
                <a:ea typeface="微软雅黑 Light" panose="020B0502040204020203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80" name="Rectangle 3"/>
          <p:cNvSpPr txBox="1">
            <a:spLocks noChangeArrowheads="1"/>
          </p:cNvSpPr>
          <p:nvPr/>
        </p:nvSpPr>
        <p:spPr>
          <a:xfrm>
            <a:off x="1924688" y="2683808"/>
            <a:ext cx="8267700" cy="1952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通过多态，可以使得在执行同一条语句时，能够根据情况执行不同的操作。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“多态”使得设计和实现易于扩展的系统成为可能。</a:t>
            </a:r>
            <a:endParaRPr lang="zh-CN" altLang="en-US" sz="2400" dirty="0">
              <a:solidFill>
                <a:srgbClr val="0070C0"/>
              </a:solidFill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549002" y="555626"/>
            <a:ext cx="2418760" cy="876848"/>
            <a:chOff x="326687" y="247818"/>
            <a:chExt cx="5771574" cy="725466"/>
          </a:xfrm>
        </p:grpSpPr>
        <p:sp>
          <p:nvSpPr>
            <p:cNvPr id="82" name="文本框 7"/>
            <p:cNvSpPr txBox="1"/>
            <p:nvPr/>
          </p:nvSpPr>
          <p:spPr bwMode="auto">
            <a:xfrm>
              <a:off x="1038109" y="412851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类型兼容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99" name="直接连接符 98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任意多边形: 形状 102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104" name="任意多边形: 形状 103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92" name="直接连接符 91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任意多边形: 形状 96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: 形状 97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86" name="组合 85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90" name="椭圆 89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88" name="椭圆 8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29" name="矩形 128"/>
          <p:cNvSpPr/>
          <p:nvPr/>
        </p:nvSpPr>
        <p:spPr>
          <a:xfrm>
            <a:off x="984858" y="1808526"/>
            <a:ext cx="1027829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类型兼容是多态性的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前提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，指在基类对象可以出现的任何地方，都可以用公有派生类的对象来替代。类型兼容所指的是如下三种情况：</a:t>
            </a:r>
            <a:endParaRPr lang="zh-CN" altLang="en-US" sz="2400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1743957" y="3626962"/>
            <a:ext cx="2392603" cy="2375893"/>
            <a:chOff x="6337794" y="4010024"/>
            <a:chExt cx="1745653" cy="1733461"/>
          </a:xfrm>
        </p:grpSpPr>
        <p:grpSp>
          <p:nvGrpSpPr>
            <p:cNvPr id="131" name="组合 130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133" name="任意多边形: 形状 132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4" name="任意多边形: 形状 133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5" name="圆: 空心 134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32" name="矩形 131"/>
            <p:cNvSpPr/>
            <p:nvPr/>
          </p:nvSpPr>
          <p:spPr>
            <a:xfrm>
              <a:off x="6618371" y="4467422"/>
              <a:ext cx="1246292" cy="875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可以用派生类对象为基类对象赋值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4912898" y="3663475"/>
            <a:ext cx="2392603" cy="2375893"/>
            <a:chOff x="6337794" y="4010024"/>
            <a:chExt cx="1745653" cy="1733461"/>
          </a:xfrm>
        </p:grpSpPr>
        <p:grpSp>
          <p:nvGrpSpPr>
            <p:cNvPr id="137" name="组合 136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139" name="任意多边形: 形状 138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0" name="任意多边形: 形状 139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1" name="圆: 空心 140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38" name="矩形 137"/>
            <p:cNvSpPr/>
            <p:nvPr/>
          </p:nvSpPr>
          <p:spPr>
            <a:xfrm>
              <a:off x="6599226" y="4434732"/>
              <a:ext cx="1255493" cy="875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可以用派生类对象初始化基类引用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8122397" y="3626962"/>
            <a:ext cx="2392603" cy="2375893"/>
            <a:chOff x="6337794" y="4010024"/>
            <a:chExt cx="1745653" cy="1733461"/>
          </a:xfrm>
        </p:grpSpPr>
        <p:grpSp>
          <p:nvGrpSpPr>
            <p:cNvPr id="143" name="组合 142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145" name="任意多边形: 形状 144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6" name="任意多边形: 形状 145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7" name="圆: 空心 146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44" name="矩形 143"/>
            <p:cNvSpPr/>
            <p:nvPr/>
          </p:nvSpPr>
          <p:spPr>
            <a:xfrm>
              <a:off x="6614085" y="4400598"/>
              <a:ext cx="1251737" cy="1145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可以用派生类对象地址为基类指针赋值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575776" y="2964865"/>
            <a:ext cx="808411" cy="1003596"/>
            <a:chOff x="2820875" y="2964865"/>
            <a:chExt cx="808411" cy="1003596"/>
          </a:xfrm>
          <a:solidFill>
            <a:srgbClr val="0070C0"/>
          </a:solidFill>
        </p:grpSpPr>
        <p:sp>
          <p:nvSpPr>
            <p:cNvPr id="148" name="KSO_Shape"/>
            <p:cNvSpPr/>
            <p:nvPr/>
          </p:nvSpPr>
          <p:spPr>
            <a:xfrm>
              <a:off x="2820875" y="2964865"/>
              <a:ext cx="808411" cy="1003596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914128" y="3114467"/>
              <a:ext cx="62709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rgbClr val="FFFFFF"/>
                  </a:solidFill>
                </a:rPr>
                <a:t>01</a:t>
              </a:r>
              <a:endParaRPr lang="zh-CN" altLang="en-US" sz="2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5727405" y="2966742"/>
            <a:ext cx="808411" cy="1003596"/>
            <a:chOff x="2820875" y="2964865"/>
            <a:chExt cx="808411" cy="1003596"/>
          </a:xfrm>
          <a:solidFill>
            <a:srgbClr val="0070C0"/>
          </a:solidFill>
        </p:grpSpPr>
        <p:sp>
          <p:nvSpPr>
            <p:cNvPr id="150" name="KSO_Shape"/>
            <p:cNvSpPr/>
            <p:nvPr/>
          </p:nvSpPr>
          <p:spPr>
            <a:xfrm>
              <a:off x="2820875" y="2964865"/>
              <a:ext cx="808411" cy="1003596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2914129" y="3114467"/>
              <a:ext cx="62709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rgbClr val="FFFFFF"/>
                  </a:solidFill>
                </a:rPr>
                <a:t>02</a:t>
              </a:r>
              <a:endParaRPr lang="zh-CN" altLang="en-US" sz="2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8914492" y="2964865"/>
            <a:ext cx="808411" cy="1003596"/>
            <a:chOff x="2820875" y="2964865"/>
            <a:chExt cx="808411" cy="1003596"/>
          </a:xfrm>
          <a:solidFill>
            <a:srgbClr val="0070C0"/>
          </a:solidFill>
        </p:grpSpPr>
        <p:sp>
          <p:nvSpPr>
            <p:cNvPr id="153" name="KSO_Shape"/>
            <p:cNvSpPr/>
            <p:nvPr/>
          </p:nvSpPr>
          <p:spPr>
            <a:xfrm>
              <a:off x="2820875" y="2964865"/>
              <a:ext cx="808411" cy="1003596"/>
            </a:xfrm>
            <a:custGeom>
              <a:avLst/>
              <a:gdLst>
                <a:gd name="connsiteX0" fmla="*/ 586581 w 1173161"/>
                <a:gd name="connsiteY0" fmla="*/ 0 h 1672438"/>
                <a:gd name="connsiteX1" fmla="*/ 1001356 w 1173161"/>
                <a:gd name="connsiteY1" fmla="*/ 171806 h 1672438"/>
                <a:gd name="connsiteX2" fmla="*/ 1001356 w 1173161"/>
                <a:gd name="connsiteY2" fmla="*/ 1001357 h 1672438"/>
                <a:gd name="connsiteX3" fmla="*/ 586581 w 1173161"/>
                <a:gd name="connsiteY3" fmla="*/ 1672438 h 1672438"/>
                <a:gd name="connsiteX4" fmla="*/ 171805 w 1173161"/>
                <a:gd name="connsiteY4" fmla="*/ 1001357 h 1672438"/>
                <a:gd name="connsiteX5" fmla="*/ 171805 w 1173161"/>
                <a:gd name="connsiteY5" fmla="*/ 171806 h 1672438"/>
                <a:gd name="connsiteX6" fmla="*/ 586581 w 1173161"/>
                <a:gd name="connsiteY6" fmla="*/ 0 h 167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161" h="1672438">
                  <a:moveTo>
                    <a:pt x="586581" y="0"/>
                  </a:moveTo>
                  <a:cubicBezTo>
                    <a:pt x="736700" y="0"/>
                    <a:pt x="886819" y="57269"/>
                    <a:pt x="1001356" y="171806"/>
                  </a:cubicBezTo>
                  <a:cubicBezTo>
                    <a:pt x="1230430" y="400880"/>
                    <a:pt x="1230430" y="772282"/>
                    <a:pt x="1001356" y="1001357"/>
                  </a:cubicBezTo>
                  <a:cubicBezTo>
                    <a:pt x="820380" y="1182333"/>
                    <a:pt x="682121" y="1406027"/>
                    <a:pt x="586581" y="1672438"/>
                  </a:cubicBezTo>
                  <a:cubicBezTo>
                    <a:pt x="491040" y="1406027"/>
                    <a:pt x="352782" y="1182333"/>
                    <a:pt x="171805" y="1001357"/>
                  </a:cubicBezTo>
                  <a:cubicBezTo>
                    <a:pt x="-57269" y="772282"/>
                    <a:pt x="-57269" y="400880"/>
                    <a:pt x="171805" y="171806"/>
                  </a:cubicBezTo>
                  <a:cubicBezTo>
                    <a:pt x="286343" y="57269"/>
                    <a:pt x="436462" y="0"/>
                    <a:pt x="58658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7600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2914129" y="3114467"/>
              <a:ext cx="62709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rgbClr val="FFFFFF"/>
                  </a:solidFill>
                </a:rPr>
                <a:t>03</a:t>
              </a:r>
              <a:endParaRPr lang="zh-CN" altLang="en-US" sz="2800" b="1" dirty="0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84858" y="1538371"/>
            <a:ext cx="108760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类的继承关系，以下程序能正常编译和运行：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Person person,*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pPerson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 = student;   		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用派生类对象为基类对象赋值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pPerson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&amp;student; 		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可以用派生类对象地址为基类指针赋值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Person &amp;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rPerson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student; 	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用派生类对象初始化基类引用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49002" y="555626"/>
            <a:ext cx="2696332" cy="876848"/>
            <a:chOff x="326687" y="247818"/>
            <a:chExt cx="5970333" cy="725466"/>
          </a:xfrm>
        </p:grpSpPr>
        <p:sp>
          <p:nvSpPr>
            <p:cNvPr id="31" name="文本框 7"/>
            <p:cNvSpPr txBox="1"/>
            <p:nvPr/>
          </p:nvSpPr>
          <p:spPr bwMode="auto">
            <a:xfrm>
              <a:off x="1236869" y="412851"/>
              <a:ext cx="5060151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类型兼容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48" name="直接连接符 47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任意多边形: 形状 51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41" name="直接连接符 40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任意多边形: 形状 45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4" name="组合 53"/>
          <p:cNvGrpSpPr/>
          <p:nvPr/>
        </p:nvGrpSpPr>
        <p:grpSpPr>
          <a:xfrm>
            <a:off x="1372221" y="4701394"/>
            <a:ext cx="9578582" cy="1368479"/>
            <a:chOff x="2987254" y="3094742"/>
            <a:chExt cx="6815179" cy="3180982"/>
          </a:xfrm>
        </p:grpSpPr>
        <p:sp>
          <p:nvSpPr>
            <p:cNvPr id="55" name="矩形: 圆角 54"/>
            <p:cNvSpPr/>
            <p:nvPr/>
          </p:nvSpPr>
          <p:spPr>
            <a:xfrm>
              <a:off x="2987254" y="3094742"/>
              <a:ext cx="6815179" cy="3180980"/>
            </a:xfrm>
            <a:prstGeom prst="round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2987254" y="3094743"/>
              <a:ext cx="6815179" cy="3180981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3129223" y="3290169"/>
              <a:ext cx="6531241" cy="26383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7255" indent="-897255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070C0"/>
                  </a:solidFill>
                  <a:latin typeface="+mn-ea"/>
                </a:rPr>
                <a:t>提示：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用派生类对象替代基类对象进行赋值操作后，通过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</a:rPr>
                <a:t>基类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对象、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</a:rPr>
                <a:t>基类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对象引用和</a:t>
              </a:r>
              <a:r>
                <a:rPr lang="zh-CN" altLang="en-US" sz="2400" dirty="0">
                  <a:solidFill>
                    <a:srgbClr val="FF0000"/>
                  </a:solidFill>
                  <a:latin typeface="+mn-ea"/>
                </a:rPr>
                <a:t>基类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指针只能访问派生类从基类继承的成员。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2173282" y="4233416"/>
            <a:ext cx="7340034" cy="1621971"/>
            <a:chOff x="1384152" y="2393101"/>
            <a:chExt cx="2483531" cy="2483534"/>
          </a:xfrm>
        </p:grpSpPr>
        <p:sp>
          <p:nvSpPr>
            <p:cNvPr id="40" name="椭圆 39"/>
            <p:cNvSpPr/>
            <p:nvPr/>
          </p:nvSpPr>
          <p:spPr>
            <a:xfrm rot="16200000">
              <a:off x="1384151" y="2393102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03873" y="3219368"/>
              <a:ext cx="20433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一个没有实现多态性的例子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183453" y="4315981"/>
            <a:ext cx="779195" cy="779196"/>
            <a:chOff x="777424" y="1659420"/>
            <a:chExt cx="779195" cy="779196"/>
          </a:xfrm>
        </p:grpSpPr>
        <p:grpSp>
          <p:nvGrpSpPr>
            <p:cNvPr id="29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2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4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867542" y="181818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例1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070804" y="1959928"/>
            <a:ext cx="1041633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4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通过类型兼容，对于基类及其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公有派生类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的对象，可以使用相同的函数统一进行处理。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这种能够根据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所表示的对象的实际类型来调用该对象所属类的函数、而不是每次都调用基类中函数的特性，就是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多态性</a:t>
            </a:r>
            <a:r>
              <a:rPr lang="zh-CN" altLang="en-US" sz="24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2" y="555626"/>
            <a:ext cx="5294297" cy="876848"/>
            <a:chOff x="326687" y="247818"/>
            <a:chExt cx="5514104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780639" y="412851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类型兼容和多态性的概念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2871673" y="555626"/>
            <a:ext cx="6968568" cy="60590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Person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Person(char *name,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gender)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	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name);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gender;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zh-C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	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个人信息：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&lt;&lt;"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&lt;&lt;"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if (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==true)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男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else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protected: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	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3" y="555626"/>
            <a:ext cx="2322670" cy="876848"/>
            <a:chOff x="326687" y="247818"/>
            <a:chExt cx="5514104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407042" y="412851"/>
              <a:ext cx="443374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派生类的定义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" name="矩形 3"/>
          <p:cNvSpPr/>
          <p:nvPr/>
        </p:nvSpPr>
        <p:spPr>
          <a:xfrm>
            <a:off x="695325" y="3214331"/>
            <a:ext cx="4590008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派生类名 </a:t>
            </a:r>
            <a:r>
              <a:rPr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继承方式 基类名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派生类成员声明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8837" y="1630985"/>
            <a:ext cx="3443571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rgbClr val="0070C0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）定义派生类的语法</a:t>
            </a:r>
            <a:endParaRPr lang="zh-CN" altLang="en-US" sz="2400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709144" y="3533774"/>
            <a:ext cx="1783973" cy="1733461"/>
            <a:chOff x="6337794" y="4010024"/>
            <a:chExt cx="1783973" cy="1733461"/>
          </a:xfrm>
        </p:grpSpPr>
        <p:grpSp>
          <p:nvGrpSpPr>
            <p:cNvPr id="38" name="组合 37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39" name="任意多边形: 形状 38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  <p:sp>
            <p:nvSpPr>
              <p:cNvPr id="41" name="圆: 空心 40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6398218" y="4508562"/>
              <a:ext cx="17235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public</a:t>
              </a:r>
              <a:endPara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（公有继承）</a:t>
              </a:r>
              <a:endParaRPr lang="zh-CN" altLang="en-US" sz="20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78245" y="3590876"/>
            <a:ext cx="1783973" cy="1733461"/>
            <a:chOff x="6337794" y="4010024"/>
            <a:chExt cx="1783973" cy="1733461"/>
          </a:xfrm>
        </p:grpSpPr>
        <p:grpSp>
          <p:nvGrpSpPr>
            <p:cNvPr id="46" name="组合 45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48" name="任意多边形: 形状 47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  <p:sp>
            <p:nvSpPr>
              <p:cNvPr id="50" name="圆: 空心 49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6398218" y="4508562"/>
              <a:ext cx="17235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protected</a:t>
              </a:r>
              <a:endPara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（保护继承）</a:t>
              </a:r>
              <a:endPara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751022" y="3619426"/>
            <a:ext cx="1783973" cy="1733461"/>
            <a:chOff x="6337794" y="4010024"/>
            <a:chExt cx="1783973" cy="1733461"/>
          </a:xfrm>
        </p:grpSpPr>
        <p:grpSp>
          <p:nvGrpSpPr>
            <p:cNvPr id="52" name="组合 51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54" name="任意多边形: 形状 53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  <p:sp>
            <p:nvSpPr>
              <p:cNvPr id="56" name="圆: 空心 55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6398218" y="4508562"/>
              <a:ext cx="172354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private</a:t>
              </a:r>
              <a:endParaRPr lang="en-US" altLang="zh-CN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0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（私有继承）</a:t>
              </a:r>
              <a:endParaRPr lang="zh-CN" altLang="en-US" sz="20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663090" y="2621316"/>
            <a:ext cx="334755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其中：继承方式包括</a:t>
            </a:r>
            <a:endParaRPr lang="en-US" altLang="zh-CN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5372100" y="2447925"/>
            <a:ext cx="0" cy="3076575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372577" y="1653176"/>
            <a:ext cx="10507350" cy="467915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Student : public Person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Student(char *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*major) : Person(name, gender)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major);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40"/>
          <p:cNvGrpSpPr/>
          <p:nvPr/>
        </p:nvGrpSpPr>
        <p:grpSpPr>
          <a:xfrm>
            <a:off x="549003" y="555626"/>
            <a:ext cx="2322670" cy="876848"/>
            <a:chOff x="326687" y="247818"/>
            <a:chExt cx="5514104" cy="725466"/>
          </a:xfrm>
        </p:grpSpPr>
        <p:sp>
          <p:nvSpPr>
            <p:cNvPr id="67" name="文本框 7"/>
            <p:cNvSpPr txBox="1"/>
            <p:nvPr/>
          </p:nvSpPr>
          <p:spPr bwMode="auto">
            <a:xfrm>
              <a:off x="1407042" y="412851"/>
              <a:ext cx="443374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9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4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7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1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5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3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372578" y="1513838"/>
            <a:ext cx="11269350" cy="53441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2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zh-CN" sz="2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学生信息：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&lt;&lt;"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学号：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&lt;&lt;"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姓名：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&lt;&lt;"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性别：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if (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==true)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男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else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专业：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[8];		//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学号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 </a:t>
            </a:r>
            <a:r>
              <a:rPr lang="en-US" altLang="zh-CN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		// </a:t>
            </a: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专业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9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40"/>
          <p:cNvGrpSpPr/>
          <p:nvPr/>
        </p:nvGrpSpPr>
        <p:grpSpPr>
          <a:xfrm>
            <a:off x="549003" y="555626"/>
            <a:ext cx="2322670" cy="876848"/>
            <a:chOff x="326687" y="247818"/>
            <a:chExt cx="5514104" cy="725466"/>
          </a:xfrm>
        </p:grpSpPr>
        <p:sp>
          <p:nvSpPr>
            <p:cNvPr id="67" name="文本框 7"/>
            <p:cNvSpPr txBox="1"/>
            <p:nvPr/>
          </p:nvSpPr>
          <p:spPr bwMode="auto">
            <a:xfrm>
              <a:off x="1407042" y="412851"/>
              <a:ext cx="443374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9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4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7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1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5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3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783772" y="1543585"/>
            <a:ext cx="7332618" cy="47275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Print(Person &amp;</a:t>
            </a:r>
            <a:r>
              <a:rPr lang="en-US" altLang="zh-CN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rp.DisplayInfo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Student student("1210101", 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张三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true, 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计算机应用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Person person("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李四”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false);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Print(student);	       //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类对象作为实参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Print(person);	       //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类对象作为实参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0;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8116786" y="1945308"/>
            <a:ext cx="3570631" cy="3959103"/>
            <a:chOff x="5960125" y="2504386"/>
            <a:chExt cx="5179022" cy="2756474"/>
          </a:xfrm>
        </p:grpSpPr>
        <p:grpSp>
          <p:nvGrpSpPr>
            <p:cNvPr id="67" name="组合 66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80" name="任意多边形: 形状 79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梯形 80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梯形 81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任意多边形: 形状 84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任意多边形: 形状 85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任意多边形: 形状 86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任意多边形: 形状 87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1" name="任意多边形: 形状 70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梯形 71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梯形 72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椭圆 74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任意多边形: 形状 77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任意多边形: 形状 78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8" name="矩形 67"/>
            <p:cNvSpPr/>
            <p:nvPr/>
          </p:nvSpPr>
          <p:spPr>
            <a:xfrm>
              <a:off x="6137340" y="2649385"/>
              <a:ext cx="4824593" cy="2534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程序运行后，会在屏幕上输出：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个人信息：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姓名：张三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性别：男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个人信息：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姓名：李四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性别：女 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组合 40"/>
          <p:cNvGrpSpPr/>
          <p:nvPr/>
        </p:nvGrpSpPr>
        <p:grpSpPr>
          <a:xfrm>
            <a:off x="549003" y="555626"/>
            <a:ext cx="2322670" cy="876848"/>
            <a:chOff x="326687" y="247818"/>
            <a:chExt cx="5514104" cy="725466"/>
          </a:xfrm>
        </p:grpSpPr>
        <p:sp>
          <p:nvSpPr>
            <p:cNvPr id="89" name="文本框 7"/>
            <p:cNvSpPr txBox="1"/>
            <p:nvPr/>
          </p:nvSpPr>
          <p:spPr bwMode="auto">
            <a:xfrm>
              <a:off x="1407042" y="412851"/>
              <a:ext cx="4433749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91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106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111" name="任意多边形: 形状 64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2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99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3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97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4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95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549003" y="555626"/>
            <a:ext cx="4371787" cy="876848"/>
            <a:chOff x="326687" y="247818"/>
            <a:chExt cx="5950342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216878" y="412851"/>
              <a:ext cx="5060151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多态性的实现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7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" name="矩形 1"/>
          <p:cNvSpPr/>
          <p:nvPr/>
        </p:nvSpPr>
        <p:spPr>
          <a:xfrm>
            <a:off x="624707" y="157114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2755" indent="-452755">
              <a:buNone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动态绑定与虚函数</a:t>
            </a:r>
            <a:endParaRPr lang="zh-CN" altLang="en-US" sz="24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900" y="2051327"/>
            <a:ext cx="10985680" cy="224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9455"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前面例子中的函数调用，都是采用“先期绑定”的方式。所谓“绑定”就是建立函数调用和函数本体的关联。如果绑定发生于程序运行之前（由编译器和链接器完成），则称为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先期绑定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（也称为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静态绑定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”）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。要实现多态性，就要进行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后期绑定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（也称为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动态绑定</a:t>
            </a:r>
            <a:r>
              <a: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），即绑定发生于程序运行过程中。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组合 65"/>
          <p:cNvGrpSpPr/>
          <p:nvPr/>
        </p:nvGrpSpPr>
        <p:grpSpPr>
          <a:xfrm>
            <a:off x="1203037" y="4455646"/>
            <a:ext cx="9970060" cy="2249600"/>
            <a:chOff x="5960125" y="2504386"/>
            <a:chExt cx="5179022" cy="2756474"/>
          </a:xfrm>
        </p:grpSpPr>
        <p:grpSp>
          <p:nvGrpSpPr>
            <p:cNvPr id="29" name="组合 66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31" name="组合 68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42" name="任意多边形: 形状 79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梯形 80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梯形 81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椭圆 83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任意多边形: 形状 84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任意多边形: 形状 85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任意多边形: 形状 86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任意多边形: 形状 87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" name="组合 69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33" name="任意多边形: 形状 70"/>
                <p:cNvSpPr/>
                <p:nvPr/>
              </p:nvSpPr>
              <p:spPr>
                <a:xfrm>
                  <a:off x="1652005" y="3589771"/>
                  <a:ext cx="8888988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梯形 71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梯形 72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椭圆 74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任意多边形: 形状 75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任意多边形: 形状 76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任意多边形: 形状 77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78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0" name="矩形 67"/>
            <p:cNvSpPr/>
            <p:nvPr/>
          </p:nvSpPr>
          <p:spPr>
            <a:xfrm>
              <a:off x="6137340" y="2649385"/>
              <a:ext cx="4824593" cy="2149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719455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通过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虚函数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</a:t>
              </a:r>
              <a:r>
                <a:rPr lang="zh-CN" altLang="en-US" sz="24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</a:t>
              </a:r>
              <a:r>
                <a:rPr lang="zh-CN" altLang="en-US" sz="24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动态绑定</a:t>
              </a:r>
              <a:r>
                <a:rPr lang="zh-CN" altLang="en-US" sz="24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技术。虚函数的声明方法是在基类的函数声明前或函数定义的函数头前（无函数声明时）加上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virtual</a:t>
              </a:r>
              <a:r>
                <a:rPr lang="en-US" altLang="zh-CN" sz="2400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关键字。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0804" y="1635836"/>
            <a:ext cx="108760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函数，只要在其函数头前加上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关键字，该函数即成为虚函数：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3580999" y="2751717"/>
            <a:ext cx="3692216" cy="155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		……     	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372222" y="4302178"/>
            <a:ext cx="9578582" cy="1793378"/>
            <a:chOff x="2987254" y="2964927"/>
            <a:chExt cx="6815179" cy="3433024"/>
          </a:xfrm>
        </p:grpSpPr>
        <p:sp>
          <p:nvSpPr>
            <p:cNvPr id="31" name="矩形: 圆角 30"/>
            <p:cNvSpPr/>
            <p:nvPr/>
          </p:nvSpPr>
          <p:spPr>
            <a:xfrm>
              <a:off x="2987254" y="2974778"/>
              <a:ext cx="6815179" cy="3423173"/>
            </a:xfrm>
            <a:prstGeom prst="round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2987254" y="2964927"/>
              <a:ext cx="6815179" cy="3433024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129223" y="3470025"/>
              <a:ext cx="6531241" cy="2533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7255" indent="-897255">
                <a:lnSpc>
                  <a:spcPts val="32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+mn-ea"/>
                </a:rPr>
                <a:t>提示：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虚函数具有继承性，只要基类中的函数被声明为虚函数，在派生类中对虚函数进行重定义时，无论是否加了</a:t>
              </a:r>
              <a:r>
                <a:rPr lang="en-US" altLang="zh-CN" sz="2400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virtual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关键字，这个函数都是虚函数。 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9003" y="555626"/>
            <a:ext cx="4371787" cy="876848"/>
            <a:chOff x="326687" y="247818"/>
            <a:chExt cx="5950342" cy="725466"/>
          </a:xfrm>
        </p:grpSpPr>
        <p:sp>
          <p:nvSpPr>
            <p:cNvPr id="35" name="文本框 7"/>
            <p:cNvSpPr txBox="1"/>
            <p:nvPr/>
          </p:nvSpPr>
          <p:spPr bwMode="auto">
            <a:xfrm>
              <a:off x="1216878" y="412851"/>
              <a:ext cx="5060151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多态性的实现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52" name="直接连接符 51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任意多边形: 形状 55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 flipV="1">
                  <a:off x="737467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任意多边形: 形状 49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1" name="椭圆 4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312827" y="2478826"/>
            <a:ext cx="2483531" cy="2483534"/>
            <a:chOff x="1384152" y="2393101"/>
            <a:chExt cx="2483531" cy="2483534"/>
          </a:xfrm>
        </p:grpSpPr>
        <p:sp>
          <p:nvSpPr>
            <p:cNvPr id="40" name="椭圆 39"/>
            <p:cNvSpPr/>
            <p:nvPr/>
          </p:nvSpPr>
          <p:spPr>
            <a:xfrm rot="16200000">
              <a:off x="1384151" y="2393102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04267" y="3343275"/>
              <a:ext cx="204330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改写例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，实现多态性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270079" y="2436078"/>
            <a:ext cx="779195" cy="779196"/>
            <a:chOff x="777424" y="1659420"/>
            <a:chExt cx="779195" cy="779196"/>
          </a:xfrm>
        </p:grpSpPr>
        <p:grpSp>
          <p:nvGrpSpPr>
            <p:cNvPr id="29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2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4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867542" y="181818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4657479" y="659101"/>
            <a:ext cx="6968568" cy="59915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Person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Person(char *name, bool gender)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	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name);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gender;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个人信息：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&lt;&lt;"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&lt;&lt;"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if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==true)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男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else		    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protected: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	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3" y="555626"/>
            <a:ext cx="4371787" cy="876848"/>
            <a:chOff x="326687" y="247818"/>
            <a:chExt cx="5950342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216878" y="412851"/>
              <a:ext cx="5060151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多态性的实现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7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4306823" y="608281"/>
            <a:ext cx="7418641" cy="61234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Student : public Person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Student(char *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char *name, bool gender, char *major) : Person(name, gender)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sno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major);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void 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		</a:t>
            </a:r>
            <a:r>
              <a:rPr lang="en-US" altLang="zh-CN" sz="3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zh-CN" altLang="en-US" sz="3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等价于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void 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	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学生信息：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&lt;&lt;"</a:t>
            </a:r>
            <a:r>
              <a:rPr lang="zh-CN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学号：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&lt;&lt;"</a:t>
            </a:r>
            <a:r>
              <a:rPr lang="zh-CN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姓名：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&lt;&lt;"</a:t>
            </a:r>
            <a:r>
              <a:rPr lang="zh-CN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性别：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if (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==true) 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男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else                            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女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专业：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m_sno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[8];	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m_major</a:t>
            </a: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3" y="555626"/>
            <a:ext cx="4371787" cy="876848"/>
            <a:chOff x="326687" y="247818"/>
            <a:chExt cx="5950342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216878" y="412851"/>
              <a:ext cx="5060151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多态性的实现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7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683900" y="1597647"/>
            <a:ext cx="10727742" cy="462468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Print(Person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rp.DisplayInfo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main()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Student student("1210101", 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张三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true, 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计算机应用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Person person("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李四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false);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Print(student);	//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类对象作为实参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Print(person);	//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类对象作为实参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0;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3" y="555626"/>
            <a:ext cx="4371787" cy="876848"/>
            <a:chOff x="326687" y="247818"/>
            <a:chExt cx="5950342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216878" y="412851"/>
              <a:ext cx="5060151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多态性的实现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7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66" name="组合 65"/>
          <p:cNvGrpSpPr/>
          <p:nvPr/>
        </p:nvGrpSpPr>
        <p:grpSpPr>
          <a:xfrm>
            <a:off x="7824522" y="1411128"/>
            <a:ext cx="3681548" cy="4997722"/>
            <a:chOff x="5960125" y="2504386"/>
            <a:chExt cx="5179022" cy="2756474"/>
          </a:xfrm>
        </p:grpSpPr>
        <p:grpSp>
          <p:nvGrpSpPr>
            <p:cNvPr id="67" name="组合 66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9" name="任意多边形: 形状 79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梯形 80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梯形 81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3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任意多边形: 形状 84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任意多边形: 形状 85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任意多边形: 形状 86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任意多边形: 形状 87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1" name="任意多边形: 形状 70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梯形 71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梯形 72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4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任意多边形: 形状 75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任意多边形: 形状 76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任意多边形: 形状 77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任意多边形: 形状 78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8" name="矩形 67"/>
            <p:cNvSpPr/>
            <p:nvPr/>
          </p:nvSpPr>
          <p:spPr>
            <a:xfrm>
              <a:off x="6302245" y="2704431"/>
              <a:ext cx="4824593" cy="2340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程序运行后，会在屏幕上输出：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学生信息：</a:t>
              </a:r>
              <a:endPara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学号：</a:t>
              </a:r>
              <a:r>
                <a:rPr lang="en-US" altLang="zh-CN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1210101</a:t>
              </a:r>
              <a:endParaRPr lang="en-US" altLang="zh-CN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姓名：张三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性别：男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专业：计算机应用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个人信息：</a:t>
              </a:r>
              <a:endPara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姓名：李四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性别：女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549003" y="555626"/>
            <a:ext cx="4371787" cy="876848"/>
            <a:chOff x="326687" y="247818"/>
            <a:chExt cx="5950342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216878" y="412851"/>
              <a:ext cx="5060151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多态性的实现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7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74" name="矩形 73"/>
          <p:cNvSpPr/>
          <p:nvPr/>
        </p:nvSpPr>
        <p:spPr>
          <a:xfrm>
            <a:off x="1450595" y="3556697"/>
            <a:ext cx="697059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例如，将例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Print()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函数改为：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 Print(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p)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p.DisplayInfo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则运行结果与例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完全一样，不会体现多态性。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29"/>
          <p:cNvGrpSpPr/>
          <p:nvPr/>
        </p:nvGrpSpPr>
        <p:grpSpPr>
          <a:xfrm>
            <a:off x="1241195" y="1593883"/>
            <a:ext cx="9578582" cy="1799570"/>
            <a:chOff x="2987254" y="2953074"/>
            <a:chExt cx="6815179" cy="3444877"/>
          </a:xfrm>
        </p:grpSpPr>
        <p:sp>
          <p:nvSpPr>
            <p:cNvPr id="32" name="矩形: 圆角 30"/>
            <p:cNvSpPr/>
            <p:nvPr/>
          </p:nvSpPr>
          <p:spPr>
            <a:xfrm>
              <a:off x="2987254" y="2953074"/>
              <a:ext cx="6815179" cy="3433024"/>
            </a:xfrm>
            <a:prstGeom prst="round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: 圆角 31"/>
            <p:cNvSpPr/>
            <p:nvPr/>
          </p:nvSpPr>
          <p:spPr>
            <a:xfrm>
              <a:off x="2987254" y="2964927"/>
              <a:ext cx="6815179" cy="3433024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2"/>
            <p:cNvSpPr/>
            <p:nvPr/>
          </p:nvSpPr>
          <p:spPr>
            <a:xfrm>
              <a:off x="3129223" y="3470025"/>
              <a:ext cx="6531241" cy="2533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97255" indent="-897255">
                <a:lnSpc>
                  <a:spcPts val="3200"/>
                </a:lnSpc>
              </a:pP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提示：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只有使用基类的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指针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或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引用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调用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虚函数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时才能实现多态性。如果使用对象调用虚函数，则不具有多态性，必然是调用该对象所属类的成员函数。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576090" y="2416196"/>
            <a:ext cx="9899490" cy="435907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Print(Person 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//*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DisplayInfo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main()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Student student("1210101", 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张三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true, 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计算机应用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Person person("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李四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false);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Print(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student);	//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类对象作为实参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Print(&amp;person);	//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类对象作为实参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0;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49003" y="555626"/>
            <a:ext cx="4371787" cy="876848"/>
            <a:chOff x="326687" y="247818"/>
            <a:chExt cx="5950342" cy="725466"/>
          </a:xfrm>
        </p:grpSpPr>
        <p:sp>
          <p:nvSpPr>
            <p:cNvPr id="43" name="文本框 7"/>
            <p:cNvSpPr txBox="1"/>
            <p:nvPr/>
          </p:nvSpPr>
          <p:spPr bwMode="auto">
            <a:xfrm>
              <a:off x="1216878" y="412851"/>
              <a:ext cx="5060151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多态性的实现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63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 flipV="1">
                  <a:off x="737467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: 形状 57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66" name="组合 65"/>
          <p:cNvGrpSpPr/>
          <p:nvPr/>
        </p:nvGrpSpPr>
        <p:grpSpPr>
          <a:xfrm>
            <a:off x="683900" y="1568630"/>
            <a:ext cx="10556346" cy="738174"/>
            <a:chOff x="5960125" y="2504386"/>
            <a:chExt cx="5179022" cy="2756474"/>
          </a:xfrm>
        </p:grpSpPr>
        <p:grpSp>
          <p:nvGrpSpPr>
            <p:cNvPr id="67" name="组合 66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9" name="任意多边形: 形状 79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梯形 80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梯形 81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3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任意多边形: 形状 84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5" name="任意多边形: 形状 85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任意多边形: 形状 86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7" name="任意多边形: 形状 87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1" name="任意多边形: 形状 70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梯形 71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梯形 72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4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任意多边形: 形状 75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任意多边形: 形状 76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任意多边形: 形状 77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任意多边形: 形状 78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8" name="矩形 67"/>
            <p:cNvSpPr/>
            <p:nvPr/>
          </p:nvSpPr>
          <p:spPr>
            <a:xfrm>
              <a:off x="6253055" y="2704430"/>
              <a:ext cx="4873783" cy="19250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问题：修改例</a:t>
              </a:r>
              <a:r>
                <a:rPr lang="en-US" altLang="zh-CN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中的</a:t>
              </a:r>
              <a:r>
                <a:rPr lang="en-US" altLang="zh-CN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Print</a:t>
              </a:r>
              <a:r>
                <a:rPr lang="zh-CN" altLang="en-US" sz="2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函数，使其参数类型是基类的指针，也能实现多态性。</a:t>
              </a:r>
              <a:endParaRPr lang="zh-CN" alt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组合 38"/>
          <p:cNvGrpSpPr/>
          <p:nvPr/>
        </p:nvGrpSpPr>
        <p:grpSpPr>
          <a:xfrm>
            <a:off x="329236" y="2522518"/>
            <a:ext cx="1013518" cy="1039437"/>
            <a:chOff x="1384155" y="2330674"/>
            <a:chExt cx="2483531" cy="2483534"/>
          </a:xfrm>
        </p:grpSpPr>
        <p:sp>
          <p:nvSpPr>
            <p:cNvPr id="89" name="椭圆 39"/>
            <p:cNvSpPr/>
            <p:nvPr/>
          </p:nvSpPr>
          <p:spPr>
            <a:xfrm rot="16200000">
              <a:off x="1384154" y="2330675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1"/>
            <p:cNvSpPr/>
            <p:nvPr/>
          </p:nvSpPr>
          <p:spPr>
            <a:xfrm>
              <a:off x="1604268" y="3110776"/>
              <a:ext cx="2043301" cy="461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解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派生类的定义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9" name="组合 38"/>
          <p:cNvGrpSpPr/>
          <p:nvPr/>
        </p:nvGrpSpPr>
        <p:grpSpPr>
          <a:xfrm>
            <a:off x="1312827" y="2478826"/>
            <a:ext cx="2483531" cy="2483534"/>
            <a:chOff x="1384152" y="2393101"/>
            <a:chExt cx="2483531" cy="2483534"/>
          </a:xfrm>
        </p:grpSpPr>
        <p:sp>
          <p:nvSpPr>
            <p:cNvPr id="40" name="椭圆 39"/>
            <p:cNvSpPr/>
            <p:nvPr/>
          </p:nvSpPr>
          <p:spPr>
            <a:xfrm rot="16200000">
              <a:off x="1384151" y="2393102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04267" y="3129549"/>
              <a:ext cx="204330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定义Person类及其派生类Student类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270079" y="2436078"/>
            <a:ext cx="779195" cy="779196"/>
            <a:chOff x="777424" y="1659420"/>
            <a:chExt cx="779195" cy="779196"/>
          </a:xfrm>
        </p:grpSpPr>
        <p:grpSp>
          <p:nvGrpSpPr>
            <p:cNvPr id="29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2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4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867542" y="181818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例1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4214949" y="1378726"/>
            <a:ext cx="7411098" cy="547927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derivedClassDef.cpp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&lt;iostream&gt;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 std;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Person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void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SetName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(char *name) {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strcpy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name); }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char*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GetName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return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void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SetGender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(bool gender) {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gender; }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GetGender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return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m_name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[20];	       // 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姓名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 </a:t>
            </a:r>
            <a:r>
              <a:rPr lang="en-US" altLang="zh-CN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m_gender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       // 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性别（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：男，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：女）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49001" y="555626"/>
            <a:ext cx="2731527" cy="876848"/>
            <a:chOff x="326687" y="247818"/>
            <a:chExt cx="4861582" cy="725466"/>
          </a:xfrm>
        </p:grpSpPr>
        <p:sp>
          <p:nvSpPr>
            <p:cNvPr id="9" name="文本框 8"/>
            <p:cNvSpPr txBox="1"/>
            <p:nvPr/>
          </p:nvSpPr>
          <p:spPr bwMode="auto">
            <a:xfrm>
              <a:off x="1682518" y="419922"/>
              <a:ext cx="2211970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任意多边形: 形状 29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任意多边形: 形状 23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32" name="矩形 31"/>
          <p:cNvSpPr/>
          <p:nvPr/>
        </p:nvSpPr>
        <p:spPr>
          <a:xfrm>
            <a:off x="1310788" y="1711774"/>
            <a:ext cx="2031325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+mn-ea"/>
              </a:rPr>
              <a:t>形状的类层次</a:t>
            </a:r>
            <a:endParaRPr lang="zh-CN" altLang="en-US" sz="2400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2972235" y="1626634"/>
            <a:ext cx="6751368" cy="4643311"/>
            <a:chOff x="2972235" y="1626634"/>
            <a:chExt cx="6751368" cy="4643311"/>
          </a:xfrm>
        </p:grpSpPr>
        <p:grpSp>
          <p:nvGrpSpPr>
            <p:cNvPr id="4" name="组合 3"/>
            <p:cNvGrpSpPr/>
            <p:nvPr/>
          </p:nvGrpSpPr>
          <p:grpSpPr>
            <a:xfrm>
              <a:off x="5462940" y="1626634"/>
              <a:ext cx="1665397" cy="1936745"/>
              <a:chOff x="1262362" y="2679028"/>
              <a:chExt cx="1665397" cy="1936745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1262362" y="2679028"/>
                <a:ext cx="1665397" cy="565264"/>
                <a:chOff x="1260294" y="2679028"/>
                <a:chExt cx="992864" cy="56526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474226" y="2679028"/>
                  <a:ext cx="558301" cy="4968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Shape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" name="矩形 1"/>
                <p:cNvSpPr/>
                <p:nvPr/>
              </p:nvSpPr>
              <p:spPr>
                <a:xfrm>
                  <a:off x="1260294" y="2717966"/>
                  <a:ext cx="992864" cy="5263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262362" y="3204202"/>
                <a:ext cx="1665396" cy="1411571"/>
                <a:chOff x="1257242" y="2679028"/>
                <a:chExt cx="995916" cy="1411571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1422084" y="2679028"/>
                  <a:ext cx="662588" cy="13832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Draw()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Erase()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Move()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1257242" y="2717965"/>
                  <a:ext cx="995916" cy="137263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8" name="组合 37"/>
            <p:cNvGrpSpPr/>
            <p:nvPr/>
          </p:nvGrpSpPr>
          <p:grpSpPr>
            <a:xfrm>
              <a:off x="2972235" y="4329617"/>
              <a:ext cx="1670516" cy="1936745"/>
              <a:chOff x="1257242" y="2679028"/>
              <a:chExt cx="1670516" cy="1936745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1257242" y="2679028"/>
                <a:ext cx="1670516" cy="565264"/>
                <a:chOff x="1257242" y="2679028"/>
                <a:chExt cx="995916" cy="565264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1474702" y="2679028"/>
                  <a:ext cx="557345" cy="4968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Circle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1257242" y="2717966"/>
                  <a:ext cx="995916" cy="5263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1262362" y="3204202"/>
                <a:ext cx="1665396" cy="1411571"/>
                <a:chOff x="1257242" y="2679028"/>
                <a:chExt cx="995916" cy="1411571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1422084" y="2679028"/>
                  <a:ext cx="662588" cy="13832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Draw()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Erase()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Move()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1257242" y="2717965"/>
                  <a:ext cx="995916" cy="137263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5462940" y="4324811"/>
              <a:ext cx="1665397" cy="1945134"/>
              <a:chOff x="1262362" y="2679028"/>
              <a:chExt cx="1665397" cy="1945134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1262362" y="2679028"/>
                <a:ext cx="1665397" cy="573810"/>
                <a:chOff x="1260294" y="2679028"/>
                <a:chExt cx="992864" cy="573810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1332307" y="2679028"/>
                  <a:ext cx="842134" cy="4968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Rectangle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1260294" y="2726512"/>
                  <a:ext cx="992864" cy="5263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1262362" y="3204202"/>
                <a:ext cx="1665396" cy="1419960"/>
                <a:chOff x="1257242" y="2679028"/>
                <a:chExt cx="995916" cy="1419960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1422084" y="2679028"/>
                  <a:ext cx="662588" cy="13832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Draw()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Erase()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Move()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1257242" y="2726354"/>
                  <a:ext cx="995916" cy="137263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59" name="组合 58"/>
            <p:cNvGrpSpPr/>
            <p:nvPr/>
          </p:nvGrpSpPr>
          <p:grpSpPr>
            <a:xfrm>
              <a:off x="8058206" y="4324811"/>
              <a:ext cx="1665397" cy="1945134"/>
              <a:chOff x="1262362" y="2679028"/>
              <a:chExt cx="1665397" cy="1945134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1262362" y="2679028"/>
                <a:ext cx="1665397" cy="573810"/>
                <a:chOff x="1260294" y="2679028"/>
                <a:chExt cx="992864" cy="573810"/>
              </a:xfrm>
            </p:grpSpPr>
            <p:sp>
              <p:nvSpPr>
                <p:cNvPr id="64" name="矩形 63"/>
                <p:cNvSpPr/>
                <p:nvPr/>
              </p:nvSpPr>
              <p:spPr>
                <a:xfrm>
                  <a:off x="1391442" y="2679028"/>
                  <a:ext cx="723860" cy="4968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Triangle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1260294" y="2726512"/>
                  <a:ext cx="992864" cy="52632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262362" y="3204202"/>
                <a:ext cx="1665396" cy="1419960"/>
                <a:chOff x="1257242" y="2679028"/>
                <a:chExt cx="995916" cy="1419960"/>
              </a:xfrm>
            </p:grpSpPr>
            <p:sp>
              <p:nvSpPr>
                <p:cNvPr id="62" name="矩形 61"/>
                <p:cNvSpPr/>
                <p:nvPr/>
              </p:nvSpPr>
              <p:spPr>
                <a:xfrm>
                  <a:off x="1422084" y="2679028"/>
                  <a:ext cx="662588" cy="13832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Draw()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Erase()</a:t>
                  </a: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zh-CN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Move()</a:t>
                  </a:r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>
                  <a:off x="1257242" y="2726354"/>
                  <a:ext cx="995916" cy="137263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6" name="直接连接符 5"/>
            <p:cNvCxnSpPr>
              <a:stCxn id="44" idx="0"/>
            </p:cNvCxnSpPr>
            <p:nvPr/>
          </p:nvCxnSpPr>
          <p:spPr>
            <a:xfrm flipH="1" flipV="1">
              <a:off x="3804431" y="3922160"/>
              <a:ext cx="3062" cy="4463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 flipV="1">
              <a:off x="8904576" y="3917511"/>
              <a:ext cx="3062" cy="4463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3804431" y="3911909"/>
              <a:ext cx="5103207" cy="10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58" idx="0"/>
              <a:endCxn id="37" idx="2"/>
            </p:cNvCxnSpPr>
            <p:nvPr/>
          </p:nvCxnSpPr>
          <p:spPr>
            <a:xfrm flipH="1" flipV="1">
              <a:off x="6295638" y="3563379"/>
              <a:ext cx="1" cy="808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302421" y="2040395"/>
            <a:ext cx="101665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对于有些类来说，它仅仅表示一个概念，将其实例化没有任何意义。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例如上图中的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类中有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Draw()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方法，不同的形状其绘制方法各不相同，只有指定具体的形状才有可能实现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Draw()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方法，因此，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类中的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Draw()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方法根本无法实现，从而创建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类对象也就没有任何意义。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可见，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类的唯一用途就是定义形状所共有的那些属性和方法，并作为其他形状类（如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类、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Rectangle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类、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类）的基类。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49001" y="555626"/>
            <a:ext cx="2731527" cy="876848"/>
            <a:chOff x="326687" y="247818"/>
            <a:chExt cx="4861582" cy="725466"/>
          </a:xfrm>
        </p:grpSpPr>
        <p:sp>
          <p:nvSpPr>
            <p:cNvPr id="43" name="文本框 42"/>
            <p:cNvSpPr txBox="1"/>
            <p:nvPr/>
          </p:nvSpPr>
          <p:spPr bwMode="auto">
            <a:xfrm>
              <a:off x="1682518" y="419922"/>
              <a:ext cx="2211970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任意多边形: 形状 6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8" name="直接连接符 5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任意多边形: 形状 6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549001" y="555626"/>
            <a:ext cx="2731527" cy="876848"/>
            <a:chOff x="326687" y="247818"/>
            <a:chExt cx="4861582" cy="725466"/>
          </a:xfrm>
        </p:grpSpPr>
        <p:sp>
          <p:nvSpPr>
            <p:cNvPr id="43" name="文本框 42"/>
            <p:cNvSpPr txBox="1"/>
            <p:nvPr/>
          </p:nvSpPr>
          <p:spPr bwMode="auto">
            <a:xfrm>
              <a:off x="1682518" y="419922"/>
              <a:ext cx="2211970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抽象类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任意多边形: 形状 6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8" name="直接连接符 5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任意多边形: 形状 6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9" name="组合 28"/>
          <p:cNvGrpSpPr/>
          <p:nvPr/>
        </p:nvGrpSpPr>
        <p:grpSpPr>
          <a:xfrm>
            <a:off x="783778" y="2833999"/>
            <a:ext cx="2045886" cy="1897530"/>
            <a:chOff x="783778" y="2833999"/>
            <a:chExt cx="2045886" cy="1897530"/>
          </a:xfrm>
        </p:grpSpPr>
        <p:grpSp>
          <p:nvGrpSpPr>
            <p:cNvPr id="30" name="组合 29"/>
            <p:cNvGrpSpPr>
              <a:grpSpLocks noChangeAspect="1"/>
            </p:cNvGrpSpPr>
            <p:nvPr/>
          </p:nvGrpSpPr>
          <p:grpSpPr bwMode="auto">
            <a:xfrm>
              <a:off x="927538" y="2833999"/>
              <a:ext cx="1902126" cy="1897530"/>
              <a:chOff x="3471" y="1280"/>
              <a:chExt cx="829" cy="827"/>
            </a:xfrm>
            <a:solidFill>
              <a:srgbClr val="0070C0"/>
            </a:solidFill>
          </p:grpSpPr>
          <p:sp>
            <p:nvSpPr>
              <p:cNvPr id="32" name="任意多边形: 形状 17"/>
              <p:cNvSpPr/>
              <p:nvPr/>
            </p:nvSpPr>
            <p:spPr bwMode="auto">
              <a:xfrm>
                <a:off x="3813" y="2055"/>
                <a:ext cx="21" cy="47"/>
              </a:xfrm>
              <a:custGeom>
                <a:avLst/>
                <a:gdLst>
                  <a:gd name="T0" fmla="*/ 3 w 9"/>
                  <a:gd name="T1" fmla="*/ 0 h 20"/>
                  <a:gd name="T2" fmla="*/ 0 w 9"/>
                  <a:gd name="T3" fmla="*/ 20 h 20"/>
                  <a:gd name="T4" fmla="*/ 6 w 9"/>
                  <a:gd name="T5" fmla="*/ 20 h 20"/>
                  <a:gd name="T6" fmla="*/ 9 w 9"/>
                  <a:gd name="T7" fmla="*/ 1 h 20"/>
                  <a:gd name="T8" fmla="*/ 3 w 9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3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" y="20"/>
                      <a:pt x="4" y="20"/>
                      <a:pt x="6" y="20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0"/>
                      <a:pt x="5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任意多边形: 形状 18"/>
              <p:cNvSpPr/>
              <p:nvPr/>
            </p:nvSpPr>
            <p:spPr bwMode="auto">
              <a:xfrm>
                <a:off x="3936" y="1285"/>
                <a:ext cx="21" cy="47"/>
              </a:xfrm>
              <a:custGeom>
                <a:avLst/>
                <a:gdLst>
                  <a:gd name="T0" fmla="*/ 5 w 9"/>
                  <a:gd name="T1" fmla="*/ 20 h 20"/>
                  <a:gd name="T2" fmla="*/ 9 w 9"/>
                  <a:gd name="T3" fmla="*/ 1 h 20"/>
                  <a:gd name="T4" fmla="*/ 3 w 9"/>
                  <a:gd name="T5" fmla="*/ 0 h 20"/>
                  <a:gd name="T6" fmla="*/ 0 w 9"/>
                  <a:gd name="T7" fmla="*/ 19 h 20"/>
                  <a:gd name="T8" fmla="*/ 5 w 9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5" y="20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7" y="0"/>
                      <a:pt x="5" y="0"/>
                      <a:pt x="3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0"/>
                      <a:pt x="4" y="20"/>
                      <a:pt x="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任意多边形: 形状 19"/>
              <p:cNvSpPr/>
              <p:nvPr/>
            </p:nvSpPr>
            <p:spPr bwMode="auto">
              <a:xfrm>
                <a:off x="3752" y="2040"/>
                <a:ext cx="26" cy="50"/>
              </a:xfrm>
              <a:custGeom>
                <a:avLst/>
                <a:gdLst>
                  <a:gd name="T0" fmla="*/ 6 w 11"/>
                  <a:gd name="T1" fmla="*/ 0 h 21"/>
                  <a:gd name="T2" fmla="*/ 0 w 11"/>
                  <a:gd name="T3" fmla="*/ 19 h 21"/>
                  <a:gd name="T4" fmla="*/ 5 w 11"/>
                  <a:gd name="T5" fmla="*/ 21 h 21"/>
                  <a:gd name="T6" fmla="*/ 11 w 11"/>
                  <a:gd name="T7" fmla="*/ 1 h 21"/>
                  <a:gd name="T8" fmla="*/ 6 w 1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1">
                    <a:moveTo>
                      <a:pt x="6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3" y="20"/>
                      <a:pt x="5" y="2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1"/>
                      <a:pt x="8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任意多边形: 形状 20"/>
              <p:cNvSpPr/>
              <p:nvPr/>
            </p:nvSpPr>
            <p:spPr bwMode="auto">
              <a:xfrm>
                <a:off x="3993" y="1299"/>
                <a:ext cx="26" cy="47"/>
              </a:xfrm>
              <a:custGeom>
                <a:avLst/>
                <a:gdLst>
                  <a:gd name="T0" fmla="*/ 5 w 11"/>
                  <a:gd name="T1" fmla="*/ 20 h 20"/>
                  <a:gd name="T2" fmla="*/ 11 w 11"/>
                  <a:gd name="T3" fmla="*/ 1 h 20"/>
                  <a:gd name="T4" fmla="*/ 6 w 11"/>
                  <a:gd name="T5" fmla="*/ 0 h 20"/>
                  <a:gd name="T6" fmla="*/ 0 w 11"/>
                  <a:gd name="T7" fmla="*/ 19 h 20"/>
                  <a:gd name="T8" fmla="*/ 5 w 1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5" y="2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9" y="1"/>
                      <a:pt x="8" y="0"/>
                      <a:pt x="6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19"/>
                      <a:pt x="3" y="20"/>
                      <a:pt x="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任意多边形: 形状 21"/>
              <p:cNvSpPr/>
              <p:nvPr/>
            </p:nvSpPr>
            <p:spPr bwMode="auto">
              <a:xfrm>
                <a:off x="4045" y="1323"/>
                <a:ext cx="33" cy="47"/>
              </a:xfrm>
              <a:custGeom>
                <a:avLst/>
                <a:gdLst>
                  <a:gd name="T0" fmla="*/ 5 w 14"/>
                  <a:gd name="T1" fmla="*/ 20 h 20"/>
                  <a:gd name="T2" fmla="*/ 14 w 14"/>
                  <a:gd name="T3" fmla="*/ 2 h 20"/>
                  <a:gd name="T4" fmla="*/ 10 w 14"/>
                  <a:gd name="T5" fmla="*/ 0 h 20"/>
                  <a:gd name="T6" fmla="*/ 0 w 14"/>
                  <a:gd name="T7" fmla="*/ 18 h 20"/>
                  <a:gd name="T8" fmla="*/ 5 w 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20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1" y="1"/>
                      <a:pt x="10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8"/>
                      <a:pt x="4" y="19"/>
                      <a:pt x="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任意多边形: 形状 22"/>
              <p:cNvSpPr/>
              <p:nvPr/>
            </p:nvSpPr>
            <p:spPr bwMode="auto">
              <a:xfrm>
                <a:off x="3690" y="2017"/>
                <a:ext cx="36" cy="47"/>
              </a:xfrm>
              <a:custGeom>
                <a:avLst/>
                <a:gdLst>
                  <a:gd name="T0" fmla="*/ 10 w 15"/>
                  <a:gd name="T1" fmla="*/ 0 h 20"/>
                  <a:gd name="T2" fmla="*/ 0 w 15"/>
                  <a:gd name="T3" fmla="*/ 18 h 20"/>
                  <a:gd name="T4" fmla="*/ 5 w 15"/>
                  <a:gd name="T5" fmla="*/ 20 h 20"/>
                  <a:gd name="T6" fmla="*/ 15 w 15"/>
                  <a:gd name="T7" fmla="*/ 2 h 20"/>
                  <a:gd name="T8" fmla="*/ 10 w 15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1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2" y="19"/>
                      <a:pt x="4" y="20"/>
                      <a:pt x="5" y="2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2"/>
                      <a:pt x="11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任意多边形: 形状 23"/>
              <p:cNvSpPr/>
              <p:nvPr/>
            </p:nvSpPr>
            <p:spPr bwMode="auto">
              <a:xfrm>
                <a:off x="3636" y="1986"/>
                <a:ext cx="40" cy="45"/>
              </a:xfrm>
              <a:custGeom>
                <a:avLst/>
                <a:gdLst>
                  <a:gd name="T0" fmla="*/ 12 w 17"/>
                  <a:gd name="T1" fmla="*/ 0 h 19"/>
                  <a:gd name="T2" fmla="*/ 0 w 17"/>
                  <a:gd name="T3" fmla="*/ 16 h 19"/>
                  <a:gd name="T4" fmla="*/ 5 w 17"/>
                  <a:gd name="T5" fmla="*/ 19 h 19"/>
                  <a:gd name="T6" fmla="*/ 17 w 17"/>
                  <a:gd name="T7" fmla="*/ 3 h 19"/>
                  <a:gd name="T8" fmla="*/ 12 w 17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2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8"/>
                      <a:pt x="5" y="19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2"/>
                      <a:pt x="14" y="1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任意多边形: 形状 24"/>
              <p:cNvSpPr/>
              <p:nvPr/>
            </p:nvSpPr>
            <p:spPr bwMode="auto">
              <a:xfrm>
                <a:off x="4094" y="1356"/>
                <a:ext cx="40" cy="45"/>
              </a:xfrm>
              <a:custGeom>
                <a:avLst/>
                <a:gdLst>
                  <a:gd name="T0" fmla="*/ 5 w 17"/>
                  <a:gd name="T1" fmla="*/ 19 h 19"/>
                  <a:gd name="T2" fmla="*/ 17 w 17"/>
                  <a:gd name="T3" fmla="*/ 3 h 19"/>
                  <a:gd name="T4" fmla="*/ 12 w 17"/>
                  <a:gd name="T5" fmla="*/ 0 h 19"/>
                  <a:gd name="T6" fmla="*/ 0 w 17"/>
                  <a:gd name="T7" fmla="*/ 16 h 19"/>
                  <a:gd name="T8" fmla="*/ 5 w 17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5" y="19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5" y="2"/>
                      <a:pt x="14" y="1"/>
                      <a:pt x="12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8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任意多边形: 形状 25"/>
              <p:cNvSpPr/>
              <p:nvPr/>
            </p:nvSpPr>
            <p:spPr bwMode="auto">
              <a:xfrm>
                <a:off x="3546" y="1904"/>
                <a:ext cx="47" cy="37"/>
              </a:xfrm>
              <a:custGeom>
                <a:avLst/>
                <a:gdLst>
                  <a:gd name="T0" fmla="*/ 16 w 20"/>
                  <a:gd name="T1" fmla="*/ 0 h 16"/>
                  <a:gd name="T2" fmla="*/ 0 w 20"/>
                  <a:gd name="T3" fmla="*/ 12 h 16"/>
                  <a:gd name="T4" fmla="*/ 3 w 20"/>
                  <a:gd name="T5" fmla="*/ 16 h 16"/>
                  <a:gd name="T6" fmla="*/ 20 w 20"/>
                  <a:gd name="T7" fmla="*/ 4 h 16"/>
                  <a:gd name="T8" fmla="*/ 16 w 20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16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13"/>
                      <a:pt x="2" y="15"/>
                      <a:pt x="3" y="16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3"/>
                      <a:pt x="17" y="1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任意多边形: 形状 26"/>
              <p:cNvSpPr/>
              <p:nvPr/>
            </p:nvSpPr>
            <p:spPr bwMode="auto">
              <a:xfrm>
                <a:off x="4177" y="1445"/>
                <a:ext cx="47" cy="38"/>
              </a:xfrm>
              <a:custGeom>
                <a:avLst/>
                <a:gdLst>
                  <a:gd name="T0" fmla="*/ 4 w 20"/>
                  <a:gd name="T1" fmla="*/ 16 h 16"/>
                  <a:gd name="T2" fmla="*/ 20 w 20"/>
                  <a:gd name="T3" fmla="*/ 4 h 16"/>
                  <a:gd name="T4" fmla="*/ 17 w 20"/>
                  <a:gd name="T5" fmla="*/ 0 h 16"/>
                  <a:gd name="T6" fmla="*/ 0 w 20"/>
                  <a:gd name="T7" fmla="*/ 12 h 16"/>
                  <a:gd name="T8" fmla="*/ 4 w 20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4" y="16"/>
                    </a:moveTo>
                    <a:cubicBezTo>
                      <a:pt x="20" y="4"/>
                      <a:pt x="20" y="4"/>
                      <a:pt x="20" y="4"/>
                    </a:cubicBezTo>
                    <a:cubicBezTo>
                      <a:pt x="19" y="3"/>
                      <a:pt x="18" y="1"/>
                      <a:pt x="17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3"/>
                      <a:pt x="2" y="15"/>
                      <a:pt x="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任意多边形: 形状 27"/>
              <p:cNvSpPr/>
              <p:nvPr/>
            </p:nvSpPr>
            <p:spPr bwMode="auto">
              <a:xfrm>
                <a:off x="4207" y="1500"/>
                <a:ext cx="50" cy="33"/>
              </a:xfrm>
              <a:custGeom>
                <a:avLst/>
                <a:gdLst>
                  <a:gd name="T0" fmla="*/ 3 w 21"/>
                  <a:gd name="T1" fmla="*/ 14 h 14"/>
                  <a:gd name="T2" fmla="*/ 21 w 21"/>
                  <a:gd name="T3" fmla="*/ 5 h 14"/>
                  <a:gd name="T4" fmla="*/ 18 w 21"/>
                  <a:gd name="T5" fmla="*/ 0 h 14"/>
                  <a:gd name="T6" fmla="*/ 0 w 21"/>
                  <a:gd name="T7" fmla="*/ 9 h 14"/>
                  <a:gd name="T8" fmla="*/ 3 w 21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3" y="14"/>
                    </a:moveTo>
                    <a:cubicBezTo>
                      <a:pt x="21" y="5"/>
                      <a:pt x="21" y="5"/>
                      <a:pt x="21" y="5"/>
                    </a:cubicBezTo>
                    <a:cubicBezTo>
                      <a:pt x="20" y="3"/>
                      <a:pt x="19" y="2"/>
                      <a:pt x="18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2" y="12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任意多边形: 形状 28"/>
              <p:cNvSpPr/>
              <p:nvPr/>
            </p:nvSpPr>
            <p:spPr bwMode="auto">
              <a:xfrm>
                <a:off x="3513" y="1854"/>
                <a:ext cx="50" cy="33"/>
              </a:xfrm>
              <a:custGeom>
                <a:avLst/>
                <a:gdLst>
                  <a:gd name="T0" fmla="*/ 18 w 21"/>
                  <a:gd name="T1" fmla="*/ 0 h 14"/>
                  <a:gd name="T2" fmla="*/ 0 w 21"/>
                  <a:gd name="T3" fmla="*/ 9 h 14"/>
                  <a:gd name="T4" fmla="*/ 3 w 21"/>
                  <a:gd name="T5" fmla="*/ 14 h 14"/>
                  <a:gd name="T6" fmla="*/ 21 w 21"/>
                  <a:gd name="T7" fmla="*/ 5 h 14"/>
                  <a:gd name="T8" fmla="*/ 18 w 21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18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2" y="12"/>
                      <a:pt x="3" y="14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3"/>
                      <a:pt x="19" y="2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任意多边形: 形状 29"/>
              <p:cNvSpPr/>
              <p:nvPr/>
            </p:nvSpPr>
            <p:spPr bwMode="auto">
              <a:xfrm>
                <a:off x="3490" y="1800"/>
                <a:ext cx="49" cy="28"/>
              </a:xfrm>
              <a:custGeom>
                <a:avLst/>
                <a:gdLst>
                  <a:gd name="T0" fmla="*/ 19 w 21"/>
                  <a:gd name="T1" fmla="*/ 0 h 12"/>
                  <a:gd name="T2" fmla="*/ 0 w 21"/>
                  <a:gd name="T3" fmla="*/ 7 h 12"/>
                  <a:gd name="T4" fmla="*/ 2 w 21"/>
                  <a:gd name="T5" fmla="*/ 12 h 12"/>
                  <a:gd name="T6" fmla="*/ 21 w 21"/>
                  <a:gd name="T7" fmla="*/ 6 h 12"/>
                  <a:gd name="T8" fmla="*/ 19 w 2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19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10"/>
                      <a:pt x="2" y="12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0" y="4"/>
                      <a:pt x="20" y="2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任意多边形: 形状 30"/>
              <p:cNvSpPr/>
              <p:nvPr/>
            </p:nvSpPr>
            <p:spPr bwMode="auto">
              <a:xfrm>
                <a:off x="4231" y="1559"/>
                <a:ext cx="50" cy="28"/>
              </a:xfrm>
              <a:custGeom>
                <a:avLst/>
                <a:gdLst>
                  <a:gd name="T0" fmla="*/ 2 w 21"/>
                  <a:gd name="T1" fmla="*/ 12 h 12"/>
                  <a:gd name="T2" fmla="*/ 21 w 21"/>
                  <a:gd name="T3" fmla="*/ 6 h 12"/>
                  <a:gd name="T4" fmla="*/ 19 w 21"/>
                  <a:gd name="T5" fmla="*/ 0 h 12"/>
                  <a:gd name="T6" fmla="*/ 0 w 21"/>
                  <a:gd name="T7" fmla="*/ 7 h 12"/>
                  <a:gd name="T8" fmla="*/ 2 w 2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2" y="1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0" y="4"/>
                      <a:pt x="20" y="2"/>
                      <a:pt x="19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10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任意多边形: 形状 31"/>
              <p:cNvSpPr/>
              <p:nvPr/>
            </p:nvSpPr>
            <p:spPr bwMode="auto">
              <a:xfrm>
                <a:off x="4245" y="1623"/>
                <a:ext cx="50" cy="21"/>
              </a:xfrm>
              <a:custGeom>
                <a:avLst/>
                <a:gdLst>
                  <a:gd name="T0" fmla="*/ 1 w 21"/>
                  <a:gd name="T1" fmla="*/ 9 h 9"/>
                  <a:gd name="T2" fmla="*/ 21 w 21"/>
                  <a:gd name="T3" fmla="*/ 5 h 9"/>
                  <a:gd name="T4" fmla="*/ 20 w 21"/>
                  <a:gd name="T5" fmla="*/ 0 h 9"/>
                  <a:gd name="T6" fmla="*/ 0 w 21"/>
                  <a:gd name="T7" fmla="*/ 3 h 9"/>
                  <a:gd name="T8" fmla="*/ 1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1" y="9"/>
                    </a:move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0" y="2"/>
                      <a:pt x="2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1" y="7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任意多边形: 形状 32"/>
              <p:cNvSpPr/>
              <p:nvPr/>
            </p:nvSpPr>
            <p:spPr bwMode="auto">
              <a:xfrm>
                <a:off x="3475" y="1745"/>
                <a:ext cx="50" cy="19"/>
              </a:xfrm>
              <a:custGeom>
                <a:avLst/>
                <a:gdLst>
                  <a:gd name="T0" fmla="*/ 20 w 21"/>
                  <a:gd name="T1" fmla="*/ 0 h 8"/>
                  <a:gd name="T2" fmla="*/ 0 w 21"/>
                  <a:gd name="T3" fmla="*/ 3 h 8"/>
                  <a:gd name="T4" fmla="*/ 1 w 21"/>
                  <a:gd name="T5" fmla="*/ 8 h 8"/>
                  <a:gd name="T6" fmla="*/ 21 w 21"/>
                  <a:gd name="T7" fmla="*/ 5 h 8"/>
                  <a:gd name="T8" fmla="*/ 20 w 2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8">
                    <a:moveTo>
                      <a:pt x="2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1" y="6"/>
                      <a:pt x="1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3"/>
                      <a:pt x="20" y="1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任意多边形: 形状 33"/>
              <p:cNvSpPr/>
              <p:nvPr/>
            </p:nvSpPr>
            <p:spPr bwMode="auto">
              <a:xfrm>
                <a:off x="3475" y="1623"/>
                <a:ext cx="50" cy="21"/>
              </a:xfrm>
              <a:custGeom>
                <a:avLst/>
                <a:gdLst>
                  <a:gd name="T0" fmla="*/ 21 w 21"/>
                  <a:gd name="T1" fmla="*/ 3 h 9"/>
                  <a:gd name="T2" fmla="*/ 1 w 21"/>
                  <a:gd name="T3" fmla="*/ 0 h 9"/>
                  <a:gd name="T4" fmla="*/ 0 w 21"/>
                  <a:gd name="T5" fmla="*/ 5 h 9"/>
                  <a:gd name="T6" fmla="*/ 20 w 21"/>
                  <a:gd name="T7" fmla="*/ 9 h 9"/>
                  <a:gd name="T8" fmla="*/ 21 w 21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21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0" y="4"/>
                      <a:pt x="0" y="5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7"/>
                      <a:pt x="20" y="5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任意多边形: 形状 34"/>
              <p:cNvSpPr/>
              <p:nvPr/>
            </p:nvSpPr>
            <p:spPr bwMode="auto">
              <a:xfrm>
                <a:off x="4245" y="1745"/>
                <a:ext cx="50" cy="19"/>
              </a:xfrm>
              <a:custGeom>
                <a:avLst/>
                <a:gdLst>
                  <a:gd name="T0" fmla="*/ 0 w 21"/>
                  <a:gd name="T1" fmla="*/ 5 h 8"/>
                  <a:gd name="T2" fmla="*/ 20 w 21"/>
                  <a:gd name="T3" fmla="*/ 8 h 8"/>
                  <a:gd name="T4" fmla="*/ 21 w 21"/>
                  <a:gd name="T5" fmla="*/ 3 h 8"/>
                  <a:gd name="T6" fmla="*/ 1 w 21"/>
                  <a:gd name="T7" fmla="*/ 0 h 8"/>
                  <a:gd name="T8" fmla="*/ 0 w 21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8">
                    <a:moveTo>
                      <a:pt x="0" y="5"/>
                    </a:moveTo>
                    <a:cubicBezTo>
                      <a:pt x="20" y="8"/>
                      <a:pt x="20" y="8"/>
                      <a:pt x="20" y="8"/>
                    </a:cubicBezTo>
                    <a:cubicBezTo>
                      <a:pt x="20" y="6"/>
                      <a:pt x="21" y="5"/>
                      <a:pt x="21" y="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任意多边形: 形状 35"/>
              <p:cNvSpPr/>
              <p:nvPr/>
            </p:nvSpPr>
            <p:spPr bwMode="auto">
              <a:xfrm>
                <a:off x="4231" y="1800"/>
                <a:ext cx="50" cy="28"/>
              </a:xfrm>
              <a:custGeom>
                <a:avLst/>
                <a:gdLst>
                  <a:gd name="T0" fmla="*/ 0 w 21"/>
                  <a:gd name="T1" fmla="*/ 6 h 12"/>
                  <a:gd name="T2" fmla="*/ 19 w 21"/>
                  <a:gd name="T3" fmla="*/ 12 h 12"/>
                  <a:gd name="T4" fmla="*/ 21 w 21"/>
                  <a:gd name="T5" fmla="*/ 7 h 12"/>
                  <a:gd name="T6" fmla="*/ 2 w 21"/>
                  <a:gd name="T7" fmla="*/ 0 h 12"/>
                  <a:gd name="T8" fmla="*/ 0 w 21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0" y="6"/>
                    </a:moveTo>
                    <a:cubicBezTo>
                      <a:pt x="19" y="12"/>
                      <a:pt x="19" y="12"/>
                      <a:pt x="19" y="12"/>
                    </a:cubicBezTo>
                    <a:cubicBezTo>
                      <a:pt x="20" y="10"/>
                      <a:pt x="20" y="8"/>
                      <a:pt x="21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任意多边形: 形状 36"/>
              <p:cNvSpPr/>
              <p:nvPr/>
            </p:nvSpPr>
            <p:spPr bwMode="auto">
              <a:xfrm>
                <a:off x="3490" y="1559"/>
                <a:ext cx="49" cy="28"/>
              </a:xfrm>
              <a:custGeom>
                <a:avLst/>
                <a:gdLst>
                  <a:gd name="T0" fmla="*/ 21 w 21"/>
                  <a:gd name="T1" fmla="*/ 7 h 12"/>
                  <a:gd name="T2" fmla="*/ 2 w 21"/>
                  <a:gd name="T3" fmla="*/ 0 h 12"/>
                  <a:gd name="T4" fmla="*/ 0 w 21"/>
                  <a:gd name="T5" fmla="*/ 6 h 12"/>
                  <a:gd name="T6" fmla="*/ 19 w 21"/>
                  <a:gd name="T7" fmla="*/ 12 h 12"/>
                  <a:gd name="T8" fmla="*/ 21 w 21"/>
                  <a:gd name="T9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21" y="7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4"/>
                      <a:pt x="0" y="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0" y="10"/>
                      <a:pt x="20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任意多边形: 形状 37"/>
              <p:cNvSpPr/>
              <p:nvPr/>
            </p:nvSpPr>
            <p:spPr bwMode="auto">
              <a:xfrm>
                <a:off x="3513" y="1500"/>
                <a:ext cx="50" cy="33"/>
              </a:xfrm>
              <a:custGeom>
                <a:avLst/>
                <a:gdLst>
                  <a:gd name="T0" fmla="*/ 21 w 21"/>
                  <a:gd name="T1" fmla="*/ 9 h 14"/>
                  <a:gd name="T2" fmla="*/ 3 w 21"/>
                  <a:gd name="T3" fmla="*/ 0 h 14"/>
                  <a:gd name="T4" fmla="*/ 0 w 21"/>
                  <a:gd name="T5" fmla="*/ 5 h 14"/>
                  <a:gd name="T6" fmla="*/ 18 w 21"/>
                  <a:gd name="T7" fmla="*/ 14 h 14"/>
                  <a:gd name="T8" fmla="*/ 21 w 21"/>
                  <a:gd name="T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21" y="9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2"/>
                      <a:pt x="20" y="11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任意多边形: 形状 38"/>
              <p:cNvSpPr/>
              <p:nvPr/>
            </p:nvSpPr>
            <p:spPr bwMode="auto">
              <a:xfrm>
                <a:off x="4207" y="1854"/>
                <a:ext cx="50" cy="33"/>
              </a:xfrm>
              <a:custGeom>
                <a:avLst/>
                <a:gdLst>
                  <a:gd name="T0" fmla="*/ 0 w 21"/>
                  <a:gd name="T1" fmla="*/ 5 h 14"/>
                  <a:gd name="T2" fmla="*/ 18 w 21"/>
                  <a:gd name="T3" fmla="*/ 14 h 14"/>
                  <a:gd name="T4" fmla="*/ 21 w 21"/>
                  <a:gd name="T5" fmla="*/ 9 h 14"/>
                  <a:gd name="T6" fmla="*/ 3 w 21"/>
                  <a:gd name="T7" fmla="*/ 0 h 14"/>
                  <a:gd name="T8" fmla="*/ 0 w 21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0" y="5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2"/>
                      <a:pt x="20" y="11"/>
                      <a:pt x="21" y="9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1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任意多边形: 形状 39"/>
              <p:cNvSpPr/>
              <p:nvPr/>
            </p:nvSpPr>
            <p:spPr bwMode="auto">
              <a:xfrm>
                <a:off x="4177" y="1904"/>
                <a:ext cx="47" cy="37"/>
              </a:xfrm>
              <a:custGeom>
                <a:avLst/>
                <a:gdLst>
                  <a:gd name="T0" fmla="*/ 0 w 20"/>
                  <a:gd name="T1" fmla="*/ 4 h 16"/>
                  <a:gd name="T2" fmla="*/ 17 w 20"/>
                  <a:gd name="T3" fmla="*/ 16 h 16"/>
                  <a:gd name="T4" fmla="*/ 20 w 20"/>
                  <a:gd name="T5" fmla="*/ 12 h 16"/>
                  <a:gd name="T6" fmla="*/ 4 w 20"/>
                  <a:gd name="T7" fmla="*/ 0 h 16"/>
                  <a:gd name="T8" fmla="*/ 0 w 20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0" y="4"/>
                    </a:move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5"/>
                      <a:pt x="19" y="13"/>
                      <a:pt x="20" y="1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1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任意多边形: 形状 40"/>
              <p:cNvSpPr/>
              <p:nvPr/>
            </p:nvSpPr>
            <p:spPr bwMode="auto">
              <a:xfrm>
                <a:off x="3546" y="1445"/>
                <a:ext cx="47" cy="38"/>
              </a:xfrm>
              <a:custGeom>
                <a:avLst/>
                <a:gdLst>
                  <a:gd name="T0" fmla="*/ 20 w 20"/>
                  <a:gd name="T1" fmla="*/ 12 h 16"/>
                  <a:gd name="T2" fmla="*/ 3 w 20"/>
                  <a:gd name="T3" fmla="*/ 0 h 16"/>
                  <a:gd name="T4" fmla="*/ 0 w 20"/>
                  <a:gd name="T5" fmla="*/ 4 h 16"/>
                  <a:gd name="T6" fmla="*/ 16 w 20"/>
                  <a:gd name="T7" fmla="*/ 16 h 16"/>
                  <a:gd name="T8" fmla="*/ 20 w 20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20" y="1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1" y="3"/>
                      <a:pt x="0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9" y="13"/>
                      <a:pt x="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任意多边形: 形状 41"/>
              <p:cNvSpPr/>
              <p:nvPr/>
            </p:nvSpPr>
            <p:spPr bwMode="auto">
              <a:xfrm>
                <a:off x="3636" y="1356"/>
                <a:ext cx="40" cy="45"/>
              </a:xfrm>
              <a:custGeom>
                <a:avLst/>
                <a:gdLst>
                  <a:gd name="T0" fmla="*/ 17 w 17"/>
                  <a:gd name="T1" fmla="*/ 16 h 19"/>
                  <a:gd name="T2" fmla="*/ 5 w 17"/>
                  <a:gd name="T3" fmla="*/ 0 h 19"/>
                  <a:gd name="T4" fmla="*/ 0 w 17"/>
                  <a:gd name="T5" fmla="*/ 3 h 19"/>
                  <a:gd name="T6" fmla="*/ 12 w 17"/>
                  <a:gd name="T7" fmla="*/ 19 h 19"/>
                  <a:gd name="T8" fmla="*/ 17 w 17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17" y="16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5" y="17"/>
                      <a:pt x="1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任意多边形: 形状 42"/>
              <p:cNvSpPr/>
              <p:nvPr/>
            </p:nvSpPr>
            <p:spPr bwMode="auto">
              <a:xfrm>
                <a:off x="4094" y="1986"/>
                <a:ext cx="40" cy="45"/>
              </a:xfrm>
              <a:custGeom>
                <a:avLst/>
                <a:gdLst>
                  <a:gd name="T0" fmla="*/ 0 w 17"/>
                  <a:gd name="T1" fmla="*/ 3 h 19"/>
                  <a:gd name="T2" fmla="*/ 12 w 17"/>
                  <a:gd name="T3" fmla="*/ 19 h 19"/>
                  <a:gd name="T4" fmla="*/ 17 w 17"/>
                  <a:gd name="T5" fmla="*/ 16 h 19"/>
                  <a:gd name="T6" fmla="*/ 5 w 17"/>
                  <a:gd name="T7" fmla="*/ 0 h 19"/>
                  <a:gd name="T8" fmla="*/ 0 w 17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0" y="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5" y="17"/>
                      <a:pt x="17" y="16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2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任意多边形: 形状 43"/>
              <p:cNvSpPr/>
              <p:nvPr/>
            </p:nvSpPr>
            <p:spPr bwMode="auto">
              <a:xfrm>
                <a:off x="4045" y="2017"/>
                <a:ext cx="33" cy="47"/>
              </a:xfrm>
              <a:custGeom>
                <a:avLst/>
                <a:gdLst>
                  <a:gd name="T0" fmla="*/ 0 w 14"/>
                  <a:gd name="T1" fmla="*/ 2 h 20"/>
                  <a:gd name="T2" fmla="*/ 10 w 14"/>
                  <a:gd name="T3" fmla="*/ 20 h 20"/>
                  <a:gd name="T4" fmla="*/ 14 w 14"/>
                  <a:gd name="T5" fmla="*/ 18 h 20"/>
                  <a:gd name="T6" fmla="*/ 5 w 14"/>
                  <a:gd name="T7" fmla="*/ 0 h 20"/>
                  <a:gd name="T8" fmla="*/ 0 w 14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0" y="2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3" y="19"/>
                      <a:pt x="14" y="18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任意多边形: 形状 44"/>
              <p:cNvSpPr/>
              <p:nvPr/>
            </p:nvSpPr>
            <p:spPr bwMode="auto">
              <a:xfrm>
                <a:off x="3690" y="1323"/>
                <a:ext cx="36" cy="47"/>
              </a:xfrm>
              <a:custGeom>
                <a:avLst/>
                <a:gdLst>
                  <a:gd name="T0" fmla="*/ 15 w 15"/>
                  <a:gd name="T1" fmla="*/ 18 h 20"/>
                  <a:gd name="T2" fmla="*/ 5 w 15"/>
                  <a:gd name="T3" fmla="*/ 0 h 20"/>
                  <a:gd name="T4" fmla="*/ 0 w 15"/>
                  <a:gd name="T5" fmla="*/ 2 h 20"/>
                  <a:gd name="T6" fmla="*/ 10 w 15"/>
                  <a:gd name="T7" fmla="*/ 20 h 20"/>
                  <a:gd name="T8" fmla="*/ 15 w 15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15" y="18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1"/>
                      <a:pt x="0" y="2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19"/>
                      <a:pt x="13" y="18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任意多边形: 形状 45"/>
              <p:cNvSpPr/>
              <p:nvPr/>
            </p:nvSpPr>
            <p:spPr bwMode="auto">
              <a:xfrm>
                <a:off x="3752" y="1299"/>
                <a:ext cx="26" cy="47"/>
              </a:xfrm>
              <a:custGeom>
                <a:avLst/>
                <a:gdLst>
                  <a:gd name="T0" fmla="*/ 11 w 11"/>
                  <a:gd name="T1" fmla="*/ 19 h 20"/>
                  <a:gd name="T2" fmla="*/ 5 w 11"/>
                  <a:gd name="T3" fmla="*/ 0 h 20"/>
                  <a:gd name="T4" fmla="*/ 0 w 11"/>
                  <a:gd name="T5" fmla="*/ 1 h 20"/>
                  <a:gd name="T6" fmla="*/ 6 w 11"/>
                  <a:gd name="T7" fmla="*/ 20 h 20"/>
                  <a:gd name="T8" fmla="*/ 11 w 11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11" y="19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9" y="19"/>
                      <a:pt x="1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任意多边形: 形状 46"/>
              <p:cNvSpPr/>
              <p:nvPr/>
            </p:nvSpPr>
            <p:spPr bwMode="auto">
              <a:xfrm>
                <a:off x="3993" y="2040"/>
                <a:ext cx="26" cy="50"/>
              </a:xfrm>
              <a:custGeom>
                <a:avLst/>
                <a:gdLst>
                  <a:gd name="T0" fmla="*/ 0 w 11"/>
                  <a:gd name="T1" fmla="*/ 1 h 21"/>
                  <a:gd name="T2" fmla="*/ 6 w 11"/>
                  <a:gd name="T3" fmla="*/ 21 h 21"/>
                  <a:gd name="T4" fmla="*/ 11 w 11"/>
                  <a:gd name="T5" fmla="*/ 19 h 21"/>
                  <a:gd name="T6" fmla="*/ 5 w 11"/>
                  <a:gd name="T7" fmla="*/ 0 h 21"/>
                  <a:gd name="T8" fmla="*/ 0 w 11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1">
                    <a:moveTo>
                      <a:pt x="0" y="1"/>
                    </a:moveTo>
                    <a:cubicBezTo>
                      <a:pt x="6" y="21"/>
                      <a:pt x="6" y="21"/>
                      <a:pt x="6" y="21"/>
                    </a:cubicBezTo>
                    <a:cubicBezTo>
                      <a:pt x="8" y="20"/>
                      <a:pt x="9" y="19"/>
                      <a:pt x="11" y="19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任意多边形: 形状 47"/>
              <p:cNvSpPr/>
              <p:nvPr/>
            </p:nvSpPr>
            <p:spPr bwMode="auto">
              <a:xfrm>
                <a:off x="3936" y="2055"/>
                <a:ext cx="21" cy="47"/>
              </a:xfrm>
              <a:custGeom>
                <a:avLst/>
                <a:gdLst>
                  <a:gd name="T0" fmla="*/ 0 w 9"/>
                  <a:gd name="T1" fmla="*/ 1 h 20"/>
                  <a:gd name="T2" fmla="*/ 3 w 9"/>
                  <a:gd name="T3" fmla="*/ 20 h 20"/>
                  <a:gd name="T4" fmla="*/ 9 w 9"/>
                  <a:gd name="T5" fmla="*/ 20 h 20"/>
                  <a:gd name="T6" fmla="*/ 5 w 9"/>
                  <a:gd name="T7" fmla="*/ 0 h 20"/>
                  <a:gd name="T8" fmla="*/ 0 w 9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0" y="1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5" y="20"/>
                      <a:pt x="7" y="20"/>
                      <a:pt x="9" y="2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任意多边形: 形状 48"/>
              <p:cNvSpPr/>
              <p:nvPr/>
            </p:nvSpPr>
            <p:spPr bwMode="auto">
              <a:xfrm>
                <a:off x="3813" y="1285"/>
                <a:ext cx="21" cy="47"/>
              </a:xfrm>
              <a:custGeom>
                <a:avLst/>
                <a:gdLst>
                  <a:gd name="T0" fmla="*/ 9 w 9"/>
                  <a:gd name="T1" fmla="*/ 19 h 20"/>
                  <a:gd name="T2" fmla="*/ 6 w 9"/>
                  <a:gd name="T3" fmla="*/ 0 h 20"/>
                  <a:gd name="T4" fmla="*/ 0 w 9"/>
                  <a:gd name="T5" fmla="*/ 1 h 20"/>
                  <a:gd name="T6" fmla="*/ 3 w 9"/>
                  <a:gd name="T7" fmla="*/ 20 h 20"/>
                  <a:gd name="T8" fmla="*/ 9 w 9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9" y="19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0"/>
                      <a:pt x="0" y="1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0"/>
                      <a:pt x="7" y="20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任意多边形: 形状 49"/>
              <p:cNvSpPr/>
              <p:nvPr/>
            </p:nvSpPr>
            <p:spPr bwMode="auto">
              <a:xfrm>
                <a:off x="3874" y="1280"/>
                <a:ext cx="22" cy="76"/>
              </a:xfrm>
              <a:custGeom>
                <a:avLst/>
                <a:gdLst>
                  <a:gd name="T0" fmla="*/ 4 w 9"/>
                  <a:gd name="T1" fmla="*/ 32 h 32"/>
                  <a:gd name="T2" fmla="*/ 9 w 9"/>
                  <a:gd name="T3" fmla="*/ 32 h 32"/>
                  <a:gd name="T4" fmla="*/ 9 w 9"/>
                  <a:gd name="T5" fmla="*/ 0 h 32"/>
                  <a:gd name="T6" fmla="*/ 4 w 9"/>
                  <a:gd name="T7" fmla="*/ 0 h 32"/>
                  <a:gd name="T8" fmla="*/ 0 w 9"/>
                  <a:gd name="T9" fmla="*/ 0 h 32"/>
                  <a:gd name="T10" fmla="*/ 0 w 9"/>
                  <a:gd name="T11" fmla="*/ 32 h 32"/>
                  <a:gd name="T12" fmla="*/ 4 w 9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2">
                    <a:moveTo>
                      <a:pt x="4" y="32"/>
                    </a:moveTo>
                    <a:cubicBezTo>
                      <a:pt x="6" y="32"/>
                      <a:pt x="7" y="32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6" y="0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2"/>
                      <a:pt x="3" y="32"/>
                      <a:pt x="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任意多边形: 形状 50"/>
              <p:cNvSpPr/>
              <p:nvPr/>
            </p:nvSpPr>
            <p:spPr bwMode="auto">
              <a:xfrm>
                <a:off x="3874" y="2031"/>
                <a:ext cx="22" cy="76"/>
              </a:xfrm>
              <a:custGeom>
                <a:avLst/>
                <a:gdLst>
                  <a:gd name="T0" fmla="*/ 4 w 9"/>
                  <a:gd name="T1" fmla="*/ 0 h 32"/>
                  <a:gd name="T2" fmla="*/ 0 w 9"/>
                  <a:gd name="T3" fmla="*/ 0 h 32"/>
                  <a:gd name="T4" fmla="*/ 0 w 9"/>
                  <a:gd name="T5" fmla="*/ 32 h 32"/>
                  <a:gd name="T6" fmla="*/ 4 w 9"/>
                  <a:gd name="T7" fmla="*/ 32 h 32"/>
                  <a:gd name="T8" fmla="*/ 9 w 9"/>
                  <a:gd name="T9" fmla="*/ 32 h 32"/>
                  <a:gd name="T10" fmla="*/ 9 w 9"/>
                  <a:gd name="T11" fmla="*/ 0 h 32"/>
                  <a:gd name="T12" fmla="*/ 4 w 9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2">
                    <a:moveTo>
                      <a:pt x="4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2"/>
                      <a:pt x="3" y="32"/>
                      <a:pt x="4" y="32"/>
                    </a:cubicBezTo>
                    <a:cubicBezTo>
                      <a:pt x="6" y="32"/>
                      <a:pt x="7" y="32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6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任意多边形: 形状 51"/>
              <p:cNvSpPr/>
              <p:nvPr/>
            </p:nvSpPr>
            <p:spPr bwMode="auto">
              <a:xfrm>
                <a:off x="4118" y="1393"/>
                <a:ext cx="66" cy="69"/>
              </a:xfrm>
              <a:custGeom>
                <a:avLst/>
                <a:gdLst>
                  <a:gd name="T0" fmla="*/ 6 w 28"/>
                  <a:gd name="T1" fmla="*/ 29 h 29"/>
                  <a:gd name="T2" fmla="*/ 28 w 28"/>
                  <a:gd name="T3" fmla="*/ 6 h 29"/>
                  <a:gd name="T4" fmla="*/ 22 w 28"/>
                  <a:gd name="T5" fmla="*/ 0 h 29"/>
                  <a:gd name="T6" fmla="*/ 0 w 28"/>
                  <a:gd name="T7" fmla="*/ 23 h 29"/>
                  <a:gd name="T8" fmla="*/ 6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6" y="29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6" y="4"/>
                      <a:pt x="24" y="2"/>
                      <a:pt x="22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5"/>
                      <a:pt x="4" y="27"/>
                      <a:pt x="6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任意多边形: 形状 52"/>
              <p:cNvSpPr/>
              <p:nvPr/>
            </p:nvSpPr>
            <p:spPr bwMode="auto">
              <a:xfrm>
                <a:off x="3586" y="1925"/>
                <a:ext cx="67" cy="68"/>
              </a:xfrm>
              <a:custGeom>
                <a:avLst/>
                <a:gdLst>
                  <a:gd name="T0" fmla="*/ 22 w 28"/>
                  <a:gd name="T1" fmla="*/ 0 h 29"/>
                  <a:gd name="T2" fmla="*/ 0 w 28"/>
                  <a:gd name="T3" fmla="*/ 23 h 29"/>
                  <a:gd name="T4" fmla="*/ 6 w 28"/>
                  <a:gd name="T5" fmla="*/ 29 h 29"/>
                  <a:gd name="T6" fmla="*/ 28 w 28"/>
                  <a:gd name="T7" fmla="*/ 6 h 29"/>
                  <a:gd name="T8" fmla="*/ 22 w 28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2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2" y="25"/>
                      <a:pt x="4" y="27"/>
                      <a:pt x="6" y="29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6" y="4"/>
                      <a:pt x="24" y="2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任意多边形: 形状 53"/>
              <p:cNvSpPr/>
              <p:nvPr/>
            </p:nvSpPr>
            <p:spPr bwMode="auto">
              <a:xfrm>
                <a:off x="3471" y="1684"/>
                <a:ext cx="75" cy="19"/>
              </a:xfrm>
              <a:custGeom>
                <a:avLst/>
                <a:gdLst>
                  <a:gd name="T0" fmla="*/ 32 w 32"/>
                  <a:gd name="T1" fmla="*/ 4 h 8"/>
                  <a:gd name="T2" fmla="*/ 32 w 32"/>
                  <a:gd name="T3" fmla="*/ 0 h 8"/>
                  <a:gd name="T4" fmla="*/ 0 w 32"/>
                  <a:gd name="T5" fmla="*/ 0 h 8"/>
                  <a:gd name="T6" fmla="*/ 0 w 32"/>
                  <a:gd name="T7" fmla="*/ 4 h 8"/>
                  <a:gd name="T8" fmla="*/ 0 w 32"/>
                  <a:gd name="T9" fmla="*/ 8 h 8"/>
                  <a:gd name="T10" fmla="*/ 32 w 32"/>
                  <a:gd name="T11" fmla="*/ 8 h 8"/>
                  <a:gd name="T12" fmla="*/ 32 w 32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32" y="4"/>
                    </a:moveTo>
                    <a:cubicBezTo>
                      <a:pt x="32" y="3"/>
                      <a:pt x="32" y="1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5"/>
                      <a:pt x="3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任意多边形: 形状 54"/>
              <p:cNvSpPr/>
              <p:nvPr/>
            </p:nvSpPr>
            <p:spPr bwMode="auto">
              <a:xfrm>
                <a:off x="4224" y="1684"/>
                <a:ext cx="76" cy="19"/>
              </a:xfrm>
              <a:custGeom>
                <a:avLst/>
                <a:gdLst>
                  <a:gd name="T0" fmla="*/ 0 w 32"/>
                  <a:gd name="T1" fmla="*/ 4 h 8"/>
                  <a:gd name="T2" fmla="*/ 0 w 32"/>
                  <a:gd name="T3" fmla="*/ 8 h 8"/>
                  <a:gd name="T4" fmla="*/ 32 w 32"/>
                  <a:gd name="T5" fmla="*/ 8 h 8"/>
                  <a:gd name="T6" fmla="*/ 32 w 32"/>
                  <a:gd name="T7" fmla="*/ 4 h 8"/>
                  <a:gd name="T8" fmla="*/ 32 w 32"/>
                  <a:gd name="T9" fmla="*/ 0 h 8"/>
                  <a:gd name="T10" fmla="*/ 0 w 32"/>
                  <a:gd name="T11" fmla="*/ 0 h 8"/>
                  <a:gd name="T12" fmla="*/ 0 w 32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0" y="4"/>
                    </a:moveTo>
                    <a:cubicBezTo>
                      <a:pt x="0" y="5"/>
                      <a:pt x="0" y="7"/>
                      <a:pt x="0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32" y="5"/>
                      <a:pt x="32" y="4"/>
                    </a:cubicBezTo>
                    <a:cubicBezTo>
                      <a:pt x="32" y="3"/>
                      <a:pt x="32" y="1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任意多边形: 形状 55"/>
              <p:cNvSpPr/>
              <p:nvPr/>
            </p:nvSpPr>
            <p:spPr bwMode="auto">
              <a:xfrm>
                <a:off x="3586" y="1393"/>
                <a:ext cx="67" cy="69"/>
              </a:xfrm>
              <a:custGeom>
                <a:avLst/>
                <a:gdLst>
                  <a:gd name="T0" fmla="*/ 28 w 28"/>
                  <a:gd name="T1" fmla="*/ 23 h 29"/>
                  <a:gd name="T2" fmla="*/ 6 w 28"/>
                  <a:gd name="T3" fmla="*/ 0 h 29"/>
                  <a:gd name="T4" fmla="*/ 0 w 28"/>
                  <a:gd name="T5" fmla="*/ 6 h 29"/>
                  <a:gd name="T6" fmla="*/ 22 w 28"/>
                  <a:gd name="T7" fmla="*/ 29 h 29"/>
                  <a:gd name="T8" fmla="*/ 28 w 28"/>
                  <a:gd name="T9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8" y="23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2" y="4"/>
                      <a:pt x="0" y="6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4" y="27"/>
                      <a:pt x="26" y="25"/>
                      <a:pt x="2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任意多边形: 形状 56"/>
              <p:cNvSpPr/>
              <p:nvPr/>
            </p:nvSpPr>
            <p:spPr bwMode="auto">
              <a:xfrm>
                <a:off x="4118" y="1925"/>
                <a:ext cx="66" cy="68"/>
              </a:xfrm>
              <a:custGeom>
                <a:avLst/>
                <a:gdLst>
                  <a:gd name="T0" fmla="*/ 0 w 28"/>
                  <a:gd name="T1" fmla="*/ 6 h 29"/>
                  <a:gd name="T2" fmla="*/ 22 w 28"/>
                  <a:gd name="T3" fmla="*/ 29 h 29"/>
                  <a:gd name="T4" fmla="*/ 28 w 28"/>
                  <a:gd name="T5" fmla="*/ 23 h 29"/>
                  <a:gd name="T6" fmla="*/ 6 w 28"/>
                  <a:gd name="T7" fmla="*/ 0 h 29"/>
                  <a:gd name="T8" fmla="*/ 0 w 28"/>
                  <a:gd name="T9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6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4" y="27"/>
                      <a:pt x="26" y="25"/>
                      <a:pt x="28" y="2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2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783778" y="3462685"/>
              <a:ext cx="181643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3200" dirty="0">
                  <a:solidFill>
                    <a:srgbClr val="0070C0"/>
                  </a:solidFill>
                  <a:latin typeface="+mn-ea"/>
                </a:rPr>
                <a:t>“</a:t>
              </a:r>
              <a:r>
                <a:rPr lang="zh-CN" altLang="en-US" sz="3200" b="1" dirty="0">
                  <a:solidFill>
                    <a:srgbClr val="0070C0"/>
                  </a:solidFill>
                  <a:latin typeface="+mn-ea"/>
                </a:rPr>
                <a:t>抽象类</a:t>
              </a:r>
              <a:r>
                <a:rPr lang="zh-CN" altLang="zh-CN" sz="3200" dirty="0">
                  <a:solidFill>
                    <a:srgbClr val="0070C0"/>
                  </a:solidFill>
                  <a:latin typeface="+mn-ea"/>
                </a:rPr>
                <a:t>”</a:t>
              </a:r>
              <a:endParaRPr lang="zh-CN" altLang="en-US" sz="3200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242276" y="1969620"/>
            <a:ext cx="9334635" cy="4001705"/>
            <a:chOff x="2184915" y="2651828"/>
            <a:chExt cx="9334635" cy="2553272"/>
          </a:xfrm>
        </p:grpSpPr>
        <p:sp>
          <p:nvSpPr>
            <p:cNvPr id="98" name="矩形 2"/>
            <p:cNvSpPr/>
            <p:nvPr/>
          </p:nvSpPr>
          <p:spPr>
            <a:xfrm>
              <a:off x="2184915" y="2651828"/>
              <a:ext cx="9334635" cy="2553272"/>
            </a:xfrm>
            <a:custGeom>
              <a:avLst/>
              <a:gdLst>
                <a:gd name="connsiteX0" fmla="*/ 0 w 9334635"/>
                <a:gd name="connsiteY0" fmla="*/ 0 h 2599907"/>
                <a:gd name="connsiteX1" fmla="*/ 9334635 w 9334635"/>
                <a:gd name="connsiteY1" fmla="*/ 0 h 2599907"/>
                <a:gd name="connsiteX2" fmla="*/ 9334635 w 9334635"/>
                <a:gd name="connsiteY2" fmla="*/ 2599907 h 2599907"/>
                <a:gd name="connsiteX3" fmla="*/ 0 w 9334635"/>
                <a:gd name="connsiteY3" fmla="*/ 2599907 h 2599907"/>
                <a:gd name="connsiteX4" fmla="*/ 0 w 9334635"/>
                <a:gd name="connsiteY4" fmla="*/ 0 h 2599907"/>
                <a:gd name="connsiteX0-1" fmla="*/ 515 w 9335150"/>
                <a:gd name="connsiteY0-2" fmla="*/ 0 h 2599907"/>
                <a:gd name="connsiteX1-3" fmla="*/ 9335150 w 9335150"/>
                <a:gd name="connsiteY1-4" fmla="*/ 0 h 2599907"/>
                <a:gd name="connsiteX2-5" fmla="*/ 9335150 w 9335150"/>
                <a:gd name="connsiteY2-6" fmla="*/ 2599907 h 2599907"/>
                <a:gd name="connsiteX3-7" fmla="*/ 515 w 9335150"/>
                <a:gd name="connsiteY3-8" fmla="*/ 2599907 h 2599907"/>
                <a:gd name="connsiteX4-9" fmla="*/ 0 w 9335150"/>
                <a:gd name="connsiteY4-10" fmla="*/ 726656 h 2599907"/>
                <a:gd name="connsiteX5" fmla="*/ 515 w 9335150"/>
                <a:gd name="connsiteY5" fmla="*/ 0 h 2599907"/>
                <a:gd name="connsiteX0-11" fmla="*/ 0 w 9335150"/>
                <a:gd name="connsiteY0-12" fmla="*/ 726656 h 2599907"/>
                <a:gd name="connsiteX1-13" fmla="*/ 515 w 9335150"/>
                <a:gd name="connsiteY1-14" fmla="*/ 0 h 2599907"/>
                <a:gd name="connsiteX2-15" fmla="*/ 9335150 w 9335150"/>
                <a:gd name="connsiteY2-16" fmla="*/ 0 h 2599907"/>
                <a:gd name="connsiteX3-17" fmla="*/ 9335150 w 9335150"/>
                <a:gd name="connsiteY3-18" fmla="*/ 2599907 h 2599907"/>
                <a:gd name="connsiteX4-19" fmla="*/ 515 w 9335150"/>
                <a:gd name="connsiteY4-20" fmla="*/ 2599907 h 2599907"/>
                <a:gd name="connsiteX5-21" fmla="*/ 91440 w 9335150"/>
                <a:gd name="connsiteY5-22" fmla="*/ 818096 h 2599907"/>
                <a:gd name="connsiteX0-23" fmla="*/ 0 w 9335150"/>
                <a:gd name="connsiteY0-24" fmla="*/ 726656 h 2599907"/>
                <a:gd name="connsiteX1-25" fmla="*/ 515 w 9335150"/>
                <a:gd name="connsiteY1-26" fmla="*/ 0 h 2599907"/>
                <a:gd name="connsiteX2-27" fmla="*/ 9335150 w 9335150"/>
                <a:gd name="connsiteY2-28" fmla="*/ 0 h 2599907"/>
                <a:gd name="connsiteX3-29" fmla="*/ 9335150 w 9335150"/>
                <a:gd name="connsiteY3-30" fmla="*/ 2599907 h 2599907"/>
                <a:gd name="connsiteX4-31" fmla="*/ 515 w 9335150"/>
                <a:gd name="connsiteY4-32" fmla="*/ 2599907 h 2599907"/>
                <a:gd name="connsiteX5-33" fmla="*/ 980440 w 9335150"/>
                <a:gd name="connsiteY5-34" fmla="*/ 1821396 h 2599907"/>
                <a:gd name="connsiteX0-35" fmla="*/ 0 w 9335150"/>
                <a:gd name="connsiteY0-36" fmla="*/ 726656 h 2599907"/>
                <a:gd name="connsiteX1-37" fmla="*/ 515 w 9335150"/>
                <a:gd name="connsiteY1-38" fmla="*/ 0 h 2599907"/>
                <a:gd name="connsiteX2-39" fmla="*/ 9335150 w 9335150"/>
                <a:gd name="connsiteY2-40" fmla="*/ 0 h 2599907"/>
                <a:gd name="connsiteX3-41" fmla="*/ 9335150 w 9335150"/>
                <a:gd name="connsiteY3-42" fmla="*/ 2599907 h 2599907"/>
                <a:gd name="connsiteX4-43" fmla="*/ 515 w 9335150"/>
                <a:gd name="connsiteY4-44" fmla="*/ 2599907 h 2599907"/>
                <a:gd name="connsiteX0-45" fmla="*/ 0 w 9334635"/>
                <a:gd name="connsiteY0-46" fmla="*/ 0 h 2599907"/>
                <a:gd name="connsiteX1-47" fmla="*/ 9334635 w 9334635"/>
                <a:gd name="connsiteY1-48" fmla="*/ 0 h 2599907"/>
                <a:gd name="connsiteX2-49" fmla="*/ 9334635 w 9334635"/>
                <a:gd name="connsiteY2-50" fmla="*/ 2599907 h 2599907"/>
                <a:gd name="connsiteX3-51" fmla="*/ 0 w 9334635"/>
                <a:gd name="connsiteY3-52" fmla="*/ 2599907 h 25999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334635" h="2599907">
                  <a:moveTo>
                    <a:pt x="0" y="0"/>
                  </a:moveTo>
                  <a:lnTo>
                    <a:pt x="9334635" y="0"/>
                  </a:lnTo>
                  <a:lnTo>
                    <a:pt x="9334635" y="2599907"/>
                  </a:lnTo>
                  <a:lnTo>
                    <a:pt x="0" y="2599907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Rectangle 3"/>
            <p:cNvSpPr txBox="1">
              <a:spLocks noChangeArrowheads="1"/>
            </p:cNvSpPr>
            <p:nvPr/>
          </p:nvSpPr>
          <p:spPr>
            <a:xfrm>
              <a:off x="3056595" y="2771676"/>
              <a:ext cx="8267700" cy="23685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5000"/>
                </a:lnSpc>
                <a:buNone/>
              </a:pP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通常将不需要实例化的类定义成“抽象类”。抽象类不能实例化为对象，它的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唯一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用途是为其他类提供合适的基类，其他类可从它这里继承和（或）实现接口。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25000"/>
                </a:lnSpc>
                <a:buNone/>
              </a:pP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与“抽象类”相对应，前面所定义的类都是“具体类”，具体类可以实例化为对象。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25000"/>
                </a:lnSpc>
                <a:buNone/>
              </a:pP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例如，可以建立抽象基类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Shape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，然后从它派生出具体类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Circle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Rectangle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和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Triangle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等。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 103"/>
          <p:cNvSpPr/>
          <p:nvPr/>
        </p:nvSpPr>
        <p:spPr>
          <a:xfrm>
            <a:off x="953086" y="1800285"/>
            <a:ext cx="106740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纯虚函数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是在声明时初始化为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虚函数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。一个类如果是抽象类，则该类中至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少有一个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成员函数是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纯虚函数。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定义纯虚函数的语法：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163127" y="4059648"/>
            <a:ext cx="7865751" cy="900480"/>
            <a:chOff x="2987244" y="3087145"/>
            <a:chExt cx="6815189" cy="3251471"/>
          </a:xfrm>
        </p:grpSpPr>
        <p:sp>
          <p:nvSpPr>
            <p:cNvPr id="107" name="矩形: 圆角 106"/>
            <p:cNvSpPr/>
            <p:nvPr/>
          </p:nvSpPr>
          <p:spPr>
            <a:xfrm>
              <a:off x="2987244" y="3087145"/>
              <a:ext cx="6815179" cy="3180981"/>
            </a:xfrm>
            <a:prstGeom prst="round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" name="矩形: 圆角 107"/>
            <p:cNvSpPr/>
            <p:nvPr/>
          </p:nvSpPr>
          <p:spPr>
            <a:xfrm>
              <a:off x="2987254" y="3157635"/>
              <a:ext cx="6815179" cy="3180981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3497028" y="3777310"/>
              <a:ext cx="5997352" cy="1666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virtual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函数类型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 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纯虚函数名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(&lt;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形参类型表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&gt;)</a:t>
              </a:r>
              <a:r>
                <a:rPr lang="en-US" altLang="zh-CN" sz="240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0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9001" y="555626"/>
            <a:ext cx="2731527" cy="876848"/>
            <a:chOff x="326687" y="247818"/>
            <a:chExt cx="4861582" cy="725466"/>
          </a:xfrm>
        </p:grpSpPr>
        <p:sp>
          <p:nvSpPr>
            <p:cNvPr id="32" name="文本框 31"/>
            <p:cNvSpPr txBox="1"/>
            <p:nvPr/>
          </p:nvSpPr>
          <p:spPr bwMode="auto">
            <a:xfrm>
              <a:off x="1682518" y="419922"/>
              <a:ext cx="2211970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73" name="直接连接符 7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任意多边形: 形状 29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8" name="任意多边形: 形状 30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任意多边形: 形状 23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任意多边形: 形状 24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2051059" y="2478826"/>
            <a:ext cx="2483531" cy="2483534"/>
            <a:chOff x="1384152" y="2393101"/>
            <a:chExt cx="2483531" cy="2483534"/>
          </a:xfrm>
        </p:grpSpPr>
        <p:sp>
          <p:nvSpPr>
            <p:cNvPr id="40" name="椭圆 39"/>
            <p:cNvSpPr/>
            <p:nvPr/>
          </p:nvSpPr>
          <p:spPr>
            <a:xfrm rot="16200000">
              <a:off x="1384151" y="2393102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607350" y="2807823"/>
              <a:ext cx="2208647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将图中形状类层次中的基类</a:t>
              </a:r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Shape</a:t>
              </a: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的</a:t>
              </a:r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Draw()</a:t>
              </a: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函数定义为纯虚函数，从而使</a:t>
              </a:r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Shape</a:t>
              </a: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类是一个抽象类。</a:t>
              </a:r>
              <a:endPara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661461" y="2763728"/>
            <a:ext cx="779195" cy="779196"/>
            <a:chOff x="777424" y="1659420"/>
            <a:chExt cx="779195" cy="779196"/>
          </a:xfrm>
        </p:grpSpPr>
        <p:grpSp>
          <p:nvGrpSpPr>
            <p:cNvPr id="29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2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4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920801" y="1818184"/>
              <a:ext cx="4924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5030508" y="1846274"/>
            <a:ext cx="6968568" cy="39187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1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&lt;iostream&gt;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1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 std;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1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Shape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1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1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1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virtual void Draw()=0;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纯虚函数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1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49001" y="555626"/>
            <a:ext cx="2731527" cy="876848"/>
            <a:chOff x="326687" y="247818"/>
            <a:chExt cx="4861582" cy="725466"/>
          </a:xfrm>
        </p:grpSpPr>
        <p:sp>
          <p:nvSpPr>
            <p:cNvPr id="67" name="文本框 66"/>
            <p:cNvSpPr txBox="1"/>
            <p:nvPr/>
          </p:nvSpPr>
          <p:spPr bwMode="auto">
            <a:xfrm>
              <a:off x="1682518" y="419922"/>
              <a:ext cx="2211970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4" name="直接连接符 8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: 形状 29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9" name="任意多边形: 形状 30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7" name="直接连接符 7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: 形状 23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24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3" name="椭圆 7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802674" y="1779163"/>
            <a:ext cx="9900189" cy="469130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Circle : public Shape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virtual void Draw() {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&lt;&lt;"Draw circle"&lt;&lt;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Triangle : public Shape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void Draw() {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&lt;&lt;"Draw triangle"&lt;&lt;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49001" y="555626"/>
            <a:ext cx="2731527" cy="876848"/>
            <a:chOff x="326687" y="247818"/>
            <a:chExt cx="4861582" cy="725466"/>
          </a:xfrm>
        </p:grpSpPr>
        <p:sp>
          <p:nvSpPr>
            <p:cNvPr id="28" name="文本框 27"/>
            <p:cNvSpPr txBox="1"/>
            <p:nvPr/>
          </p:nvSpPr>
          <p:spPr bwMode="auto">
            <a:xfrm>
              <a:off x="1682518" y="419922"/>
              <a:ext cx="2211970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70" name="直接连接符 6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任意多边形: 形状 29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5" name="任意多边形: 形状 30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任意多边形: 形状 23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24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733006" y="2084309"/>
            <a:ext cx="10146921" cy="388285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Rectangle : public Shape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void Draw() {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&lt;&lt;"Draw rectangle"&lt;&lt;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drawShape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(Shape &amp;s)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s.Draw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49001" y="555626"/>
            <a:ext cx="2731527" cy="876848"/>
            <a:chOff x="326687" y="247818"/>
            <a:chExt cx="4861582" cy="725466"/>
          </a:xfrm>
        </p:grpSpPr>
        <p:sp>
          <p:nvSpPr>
            <p:cNvPr id="28" name="文本框 27"/>
            <p:cNvSpPr txBox="1"/>
            <p:nvPr/>
          </p:nvSpPr>
          <p:spPr bwMode="auto">
            <a:xfrm>
              <a:off x="1682518" y="419922"/>
              <a:ext cx="2211970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70" name="直接连接符 6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任意多边形: 形状 29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5" name="任意多边形: 形状 30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任意多边形: 形状 23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24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811383" y="1742598"/>
            <a:ext cx="10859443" cy="485154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main()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//Shape s;        //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错误：抽象类不能实例化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c;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Triangle t;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Rectangle r;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drawShape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(c);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drawShape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(t);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drawShape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(r);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0;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49001" y="555626"/>
            <a:ext cx="2731527" cy="876848"/>
            <a:chOff x="326687" y="247818"/>
            <a:chExt cx="4861582" cy="725466"/>
          </a:xfrm>
        </p:grpSpPr>
        <p:sp>
          <p:nvSpPr>
            <p:cNvPr id="28" name="文本框 27"/>
            <p:cNvSpPr txBox="1"/>
            <p:nvPr/>
          </p:nvSpPr>
          <p:spPr bwMode="auto">
            <a:xfrm>
              <a:off x="1682518" y="419922"/>
              <a:ext cx="2211970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抽象类</a:t>
              </a:r>
              <a:endPara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70" name="直接连接符 6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任意多边形: 形状 29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75" name="任意多边形: 形状 30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任意多边形: 形状 23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24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派生类的定义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467497" y="557462"/>
            <a:ext cx="4661856" cy="63005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Student : public Person</a:t>
            </a:r>
            <a:endParaRPr lang="zh-CN" altLang="zh-CN" sz="23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private: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char m_sno[8];	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char m_major[20];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public: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void SetSNO(char *sno) 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strcpy(m_sno, sno); </a:t>
            </a: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char* GetSNO()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m_sno; </a:t>
            </a: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void SetMajor(char *major)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 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strcpy(m_major, major); </a:t>
            </a:r>
            <a:endParaRPr lang="en-US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3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派生类的定义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312122" y="878160"/>
            <a:ext cx="7366072" cy="58971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char* GetMajor() 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return m_major; }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DisplayInfo()	</a:t>
            </a:r>
            <a:endParaRPr lang="zh-CN" alt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out&lt;&lt;"学生信息："&lt;&lt;endl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&lt;&lt;"学号："&lt;&lt;m_sno&lt;&lt;endl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&lt;&lt;"姓名："&lt;&lt;</a:t>
            </a:r>
            <a:r>
              <a:rPr lang="zh-CN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GetName()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&lt;&lt;endl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&lt;&lt;"性别：";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zh-CN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zh-CN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zh-CN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true) 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cout&lt;&lt;"男"&lt;&lt;endl;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cout&lt;&lt;"女"&lt;&lt;endl;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cout&lt;&lt;"专业："&lt;&lt;m_major&lt;&lt;endl;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组合 38"/>
          <p:cNvGrpSpPr/>
          <p:nvPr/>
        </p:nvGrpSpPr>
        <p:grpSpPr>
          <a:xfrm>
            <a:off x="909642" y="2504701"/>
            <a:ext cx="3626499" cy="3332826"/>
            <a:chOff x="1652569" y="2828647"/>
            <a:chExt cx="5853733" cy="5244713"/>
          </a:xfrm>
        </p:grpSpPr>
        <p:sp>
          <p:nvSpPr>
            <p:cNvPr id="31" name="椭圆 39"/>
            <p:cNvSpPr/>
            <p:nvPr/>
          </p:nvSpPr>
          <p:spPr>
            <a:xfrm rot="16200000">
              <a:off x="3013975" y="1722199"/>
              <a:ext cx="2483534" cy="4696430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1"/>
            <p:cNvSpPr/>
            <p:nvPr/>
          </p:nvSpPr>
          <p:spPr>
            <a:xfrm>
              <a:off x="2113188" y="3697400"/>
              <a:ext cx="3999067" cy="726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rPr>
                <a:t> 存在的问题</a:t>
              </a:r>
              <a:endParaRPr lang="zh-CN" altLang="zh-CN" sz="24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3" name="矩形 1"/>
            <p:cNvSpPr/>
            <p:nvPr/>
          </p:nvSpPr>
          <p:spPr>
            <a:xfrm>
              <a:off x="1652569" y="5603259"/>
              <a:ext cx="5853733" cy="24701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派生类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不能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直接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访问从基类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中继承下来的私有成员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m_name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和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m_gender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派生类的定义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6096000" y="2561670"/>
            <a:ext cx="5179022" cy="2756474"/>
            <a:chOff x="5960125" y="2504386"/>
            <a:chExt cx="5179022" cy="2756474"/>
          </a:xfrm>
        </p:grpSpPr>
        <p:grpSp>
          <p:nvGrpSpPr>
            <p:cNvPr id="31" name="组合 30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43" name="任意多边形: 形状 42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梯形 43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梯形 44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34" name="任意多边形: 形状 33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梯形 34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梯形 35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6417459" y="2738255"/>
              <a:ext cx="455216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0070C0"/>
                  </a:solidFill>
                </a:rPr>
                <a:t>程序运行后，会在屏幕上输出：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学生信息：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学号：</a:t>
              </a:r>
              <a:r>
                <a:rPr lang="en-US" altLang="zh-CN" sz="2400" dirty="0">
                  <a:solidFill>
                    <a:srgbClr val="0070C0"/>
                  </a:solidFill>
                </a:rPr>
                <a:t>1210101 	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姓名：张三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性别：男            	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</a:rPr>
                <a:t>专业：计算机应用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800203" y="1852185"/>
            <a:ext cx="5177928" cy="450075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 student;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student.SetSNO("1210101");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student.SetName("张三");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student.Set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(true);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student.SetMajor("计算机应用");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student.DisplayInfo();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  <a:endParaRPr lang="zh-CN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r>
              <a:rPr lang="zh-CN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zh-CN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tags/tag1.xml><?xml version="1.0" encoding="utf-8"?>
<p:tagLst xmlns:p="http://schemas.openxmlformats.org/presentationml/2006/main">
  <p:tag name="TIMING" val="|2.498|28.935"/>
</p:tagLst>
</file>

<file path=ppt/tags/tag10.xml><?xml version="1.0" encoding="utf-8"?>
<p:tagLst xmlns:p="http://schemas.openxmlformats.org/presentationml/2006/main">
  <p:tag name="TIMING" val="|2.498|28.935"/>
</p:tagLst>
</file>

<file path=ppt/tags/tag11.xml><?xml version="1.0" encoding="utf-8"?>
<p:tagLst xmlns:p="http://schemas.openxmlformats.org/presentationml/2006/main">
  <p:tag name="TIMING" val="|2.498|28.935"/>
</p:tagLst>
</file>

<file path=ppt/tags/tag12.xml><?xml version="1.0" encoding="utf-8"?>
<p:tagLst xmlns:p="http://schemas.openxmlformats.org/presentationml/2006/main">
  <p:tag name="TIMING" val="|2.498|28.935"/>
</p:tagLst>
</file>

<file path=ppt/tags/tag13.xml><?xml version="1.0" encoding="utf-8"?>
<p:tagLst xmlns:p="http://schemas.openxmlformats.org/presentationml/2006/main">
  <p:tag name="TIMING" val="|2.498|28.935"/>
</p:tagLst>
</file>

<file path=ppt/tags/tag14.xml><?xml version="1.0" encoding="utf-8"?>
<p:tagLst xmlns:p="http://schemas.openxmlformats.org/presentationml/2006/main">
  <p:tag name="TIMING" val="|2.498|28.935"/>
</p:tagLst>
</file>

<file path=ppt/tags/tag15.xml><?xml version="1.0" encoding="utf-8"?>
<p:tagLst xmlns:p="http://schemas.openxmlformats.org/presentationml/2006/main">
  <p:tag name="TIMING" val="|2.498|28.935"/>
</p:tagLst>
</file>

<file path=ppt/tags/tag2.xml><?xml version="1.0" encoding="utf-8"?>
<p:tagLst xmlns:p="http://schemas.openxmlformats.org/presentationml/2006/main">
  <p:tag name="TIMING" val="|2.498|28.935"/>
</p:tagLst>
</file>

<file path=ppt/tags/tag3.xml><?xml version="1.0" encoding="utf-8"?>
<p:tagLst xmlns:p="http://schemas.openxmlformats.org/presentationml/2006/main">
  <p:tag name="TIMING" val="|39.39"/>
</p:tagLst>
</file>

<file path=ppt/tags/tag4.xml><?xml version="1.0" encoding="utf-8"?>
<p:tagLst xmlns:p="http://schemas.openxmlformats.org/presentationml/2006/main">
  <p:tag name="TIMING" val="|52.27"/>
</p:tagLst>
</file>

<file path=ppt/tags/tag5.xml><?xml version="1.0" encoding="utf-8"?>
<p:tagLst xmlns:p="http://schemas.openxmlformats.org/presentationml/2006/main">
  <p:tag name="TIMING" val="|2.498|28.935"/>
</p:tagLst>
</file>

<file path=ppt/tags/tag6.xml><?xml version="1.0" encoding="utf-8"?>
<p:tagLst xmlns:p="http://schemas.openxmlformats.org/presentationml/2006/main">
  <p:tag name="TIMING" val="|2.498|28.935"/>
</p:tagLst>
</file>

<file path=ppt/tags/tag7.xml><?xml version="1.0" encoding="utf-8"?>
<p:tagLst xmlns:p="http://schemas.openxmlformats.org/presentationml/2006/main">
  <p:tag name="TIMING" val="|2.498|28.935"/>
</p:tagLst>
</file>

<file path=ppt/tags/tag8.xml><?xml version="1.0" encoding="utf-8"?>
<p:tagLst xmlns:p="http://schemas.openxmlformats.org/presentationml/2006/main">
  <p:tag name="TIMING" val="|2.498|28.935"/>
</p:tagLst>
</file>

<file path=ppt/tags/tag9.xml><?xml version="1.0" encoding="utf-8"?>
<p:tagLst xmlns:p="http://schemas.openxmlformats.org/presentationml/2006/main">
  <p:tag name="TIMING" val="|2.498|28.93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13582</Words>
  <Application>WPS 演示</Application>
  <PresentationFormat>Custom</PresentationFormat>
  <Paragraphs>1008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7" baseType="lpstr">
      <vt:lpstr>Arial</vt:lpstr>
      <vt:lpstr>宋体</vt:lpstr>
      <vt:lpstr>Wingdings</vt:lpstr>
      <vt:lpstr>Verdana</vt:lpstr>
      <vt:lpstr>微软雅黑</vt:lpstr>
      <vt:lpstr>Times New Roman</vt:lpstr>
      <vt:lpstr>Arial Unicode MS</vt:lpstr>
      <vt:lpstr>Calibri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徐君</cp:lastModifiedBy>
  <cp:revision>101</cp:revision>
  <dcterms:created xsi:type="dcterms:W3CDTF">2018-08-22T12:15:00Z</dcterms:created>
  <dcterms:modified xsi:type="dcterms:W3CDTF">2020-03-06T09:30:57Z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